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75" r:id="rId4"/>
    <p:sldId id="261" r:id="rId5"/>
    <p:sldId id="274" r:id="rId6"/>
    <p:sldId id="293" r:id="rId7"/>
    <p:sldId id="294" r:id="rId8"/>
    <p:sldId id="295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59" r:id="rId20"/>
    <p:sldId id="278" r:id="rId21"/>
    <p:sldId id="263" r:id="rId22"/>
    <p:sldId id="279" r:id="rId23"/>
    <p:sldId id="280" r:id="rId24"/>
    <p:sldId id="276" r:id="rId25"/>
    <p:sldId id="282" r:id="rId26"/>
    <p:sldId id="297" r:id="rId27"/>
    <p:sldId id="296" r:id="rId28"/>
    <p:sldId id="264" r:id="rId29"/>
    <p:sldId id="26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FF33"/>
    <a:srgbClr val="FFCCCC"/>
    <a:srgbClr val="FFF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370" autoAdjust="0"/>
  </p:normalViewPr>
  <p:slideViewPr>
    <p:cSldViewPr snapToGrid="0">
      <p:cViewPr varScale="1">
        <p:scale>
          <a:sx n="87" d="100"/>
          <a:sy n="87" d="100"/>
        </p:scale>
        <p:origin x="66" y="1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jpeg>
</file>

<file path=ppt/media/image10.png>
</file>

<file path=ppt/media/image3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4E693-EE54-4FD5-BA12-A9FA74A8D96D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1CF9F-C943-4182-936E-C75AF36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114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1CF9F-C943-4182-936E-C75AF36CFD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280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D9E01-9B5C-4A55-9BCC-D74F30A41D4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8946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1CF9F-C943-4182-936E-C75AF36CFD0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12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1CF9F-C943-4182-936E-C75AF36CFD0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86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9CD56F4-CC24-4F7C-9251-135B471DE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b="9091"/>
          <a:stretch/>
        </p:blipFill>
        <p:spPr>
          <a:xfrm>
            <a:off x="6936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FB798B-CB4A-4BC0-A370-2A9CE30FD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B5E20C6-2BAD-4565-A9F2-2725C9CFE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C8FC37-B715-4AED-9687-27F7E1E27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44DC4D-EC8B-4768-A341-6104FC1E4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313EE5-CB5B-4212-A11E-787CA60B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12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AB2DC5-C53E-4469-A26E-924E6D748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1DB558-340D-4FD9-94CD-568E80592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27D06C-E051-4FCD-9423-54647116D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FD4D69-72D8-44FF-B483-E858EACC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8F42C2-B4ED-4166-869F-02592B744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115AC0-5BCF-4B5C-A842-0B3EC48FF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A3160D-43A7-480B-8E8A-5883D68B3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778629-AAC0-4CD7-85FD-57D9AA4DB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36A356-559F-41D5-89FE-738F40073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1FD42B-3268-488C-AEE0-67B038CE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54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7503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9C71EC-E29C-43D6-A113-B3FCF348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B39764-435F-4732-9513-7E445F817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A1A18B-34A2-40C5-9A63-FAE451F5F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732016-7A10-4A7C-BAEB-5CC1F707D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6DB87C-5361-4DDE-9C23-404D349A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3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B41736-174F-4E26-A92A-89BA4985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78CE90-3492-44BA-8733-16F483DF1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F63986-6890-4C91-8ED0-6DCD3AF32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452228-4316-4E78-8CCA-293E1C8AA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F8AD0C-2CA0-4DE8-B8A8-809DC3FFE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40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48AA28-3E59-46E2-B661-55ABA01A0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2ABBB6-AF9E-4B25-9143-28C01E76FF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30BEFA-4B97-47BC-A1C8-7BF710CD0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370B83-2F98-46A4-A8D6-0953BA8F6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132931-17B3-4A87-8EB9-057AA0D94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E06B8E-B13F-4C3E-B1A0-4B251105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2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BF372A-9E64-40CB-8700-D1DAB3DD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7CE9A9-8C67-4B99-901F-1A72CB4E2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7C77A0-05A0-41E3-88B8-F0795F7D4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B337E3-13EA-44E7-BE00-1DE55F1662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7AD07CB-981F-4025-93DC-A2E0437E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82F650B-4512-490E-9116-44F167099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87F25C8-0038-4701-A837-33E8A2BD6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6C39907-8AD2-4594-BAB3-E93F67DEF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42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FC1D9F-5362-44B0-BA16-BCB6F25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6DB35A-324E-46A3-807C-9CC30072B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10A6BE-DC67-4863-B37E-9BE92F50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BB5F034-143F-4A9C-886E-CA2A4994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01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C0C6F3D-E452-4269-89F3-A1C947F09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BB602D-9D7F-42D2-A160-5C9507E00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5C41F8-21FA-41A0-B3BC-4BE02098E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442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69334B-3B2A-43B4-99F8-0B65231B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8E1DA2-C71B-450B-94BF-CFCEB18CA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15B982-845E-4ACE-9E36-7A4CD9EB0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BC12C2-D99E-43CB-BA1D-19E09814D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3F7EF1-1414-4BCB-986B-3196D37FE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BBC253-4E88-4BF1-A762-64D679F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36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CCFF48-9922-4958-A17A-7143C9C2C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2F325B1-73CB-4744-BCAC-1DF636156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3391C7-840E-42FC-9E6F-A9451CC3F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D702B3-D513-4024-8CC9-D7DE6789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70E0A6-A51A-41EB-BEB1-2B20D50F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B4C69A-73FC-4103-8CF9-2617EADF9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84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1CA54F7-FCAA-401F-BE3B-F94212420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20" y="211813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32375E-3570-40BD-B0D7-818B04188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720" y="110286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9EDF9C-B90F-4BBB-981D-22264547F2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90A2F-9985-4A28-A797-90187D8B4BA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FF8AD-E6F7-4911-8E37-E5965CD0DA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4ABFD3-D97D-4B13-A7A0-F2D74BBBD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0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36EF9AD-2AD7-4954-B020-F06E12307F7E}"/>
              </a:ext>
            </a:extLst>
          </p:cNvPr>
          <p:cNvSpPr txBox="1"/>
          <p:nvPr/>
        </p:nvSpPr>
        <p:spPr>
          <a:xfrm>
            <a:off x="371301" y="5303520"/>
            <a:ext cx="788600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Wee</a:t>
            </a:r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kly Operational Review</a:t>
            </a:r>
          </a:p>
          <a:p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Jan.1</a:t>
            </a:r>
            <a:r>
              <a:rPr lang="en-US" altLang="zh-C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r>
              <a:rPr lang="en-US" sz="3200" b="1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4183727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38299" y="106405"/>
            <a:ext cx="11142375" cy="777244"/>
          </a:xfrm>
        </p:spPr>
        <p:txBody>
          <a:bodyPr>
            <a:normAutofit/>
          </a:bodyPr>
          <a:lstStyle/>
          <a:p>
            <a:r>
              <a:rPr lang="zh-CN" altLang="en-US" b="1" dirty="0"/>
              <a:t>未来</a:t>
            </a:r>
            <a:r>
              <a:rPr lang="en-US" altLang="zh-CN" b="1" dirty="0"/>
              <a:t>ERP</a:t>
            </a:r>
            <a:r>
              <a:rPr lang="zh-CN" altLang="en-US" b="1" dirty="0"/>
              <a:t>一期项目总体计划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867033"/>
              </p:ext>
            </p:extLst>
          </p:nvPr>
        </p:nvGraphicFramePr>
        <p:xfrm>
          <a:off x="338298" y="1014575"/>
          <a:ext cx="11447302" cy="5669447"/>
        </p:xfrm>
        <a:graphic>
          <a:graphicData uri="http://schemas.openxmlformats.org/drawingml/2006/table">
            <a:tbl>
              <a:tblPr/>
              <a:tblGrid>
                <a:gridCol w="26898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44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10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908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10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780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主要阶段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896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需求分析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89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业务流程梳理及演示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896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系统配置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896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客户化开发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896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系统测试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89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用户培训 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89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上线准备 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896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2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上线支持 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7995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里程碑节点</a:t>
                      </a:r>
                    </a:p>
                  </a:txBody>
                  <a:tcPr marL="8015" marR="8015" marT="801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Rectangle 132"/>
          <p:cNvSpPr>
            <a:spLocks noChangeArrowheads="1"/>
          </p:cNvSpPr>
          <p:nvPr/>
        </p:nvSpPr>
        <p:spPr bwMode="auto">
          <a:xfrm>
            <a:off x="6966595" y="6426181"/>
            <a:ext cx="925288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0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None/>
            </a:pPr>
            <a:r>
              <a:rPr lang="zh-CN" altLang="en-US" sz="1100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一期功能上线</a:t>
            </a:r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984160" y="6214782"/>
            <a:ext cx="8725354" cy="38447"/>
          </a:xfrm>
          <a:prstGeom prst="straightConnector1">
            <a:avLst/>
          </a:prstGeom>
          <a:noFill/>
          <a:ln w="25400" cap="flat" cmpd="sng" algn="ctr">
            <a:solidFill>
              <a:srgbClr val="FFA800"/>
            </a:solidFill>
            <a:prstDash val="solid"/>
            <a:tailEnd type="triangle" w="lg" len="lg"/>
          </a:ln>
          <a:effectLst/>
        </p:spPr>
      </p:cxnSp>
      <p:sp>
        <p:nvSpPr>
          <p:cNvPr id="20" name="Rectangle 132"/>
          <p:cNvSpPr>
            <a:spLocks noChangeArrowheads="1"/>
          </p:cNvSpPr>
          <p:nvPr/>
        </p:nvSpPr>
        <p:spPr bwMode="auto">
          <a:xfrm>
            <a:off x="9333086" y="6410925"/>
            <a:ext cx="577645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0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None/>
            </a:pPr>
            <a:r>
              <a:rPr lang="zh-CN" altLang="en-US" sz="1100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首月月结</a:t>
            </a:r>
          </a:p>
        </p:txBody>
      </p:sp>
      <p:sp>
        <p:nvSpPr>
          <p:cNvPr id="31" name="五边形 30"/>
          <p:cNvSpPr/>
          <p:nvPr/>
        </p:nvSpPr>
        <p:spPr>
          <a:xfrm>
            <a:off x="3061683" y="1588915"/>
            <a:ext cx="1446576" cy="388771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未来业务蓝图设计</a:t>
            </a:r>
          </a:p>
        </p:txBody>
      </p:sp>
      <p:cxnSp>
        <p:nvCxnSpPr>
          <p:cNvPr id="64" name="直接连接符 63"/>
          <p:cNvCxnSpPr/>
          <p:nvPr/>
        </p:nvCxnSpPr>
        <p:spPr>
          <a:xfrm>
            <a:off x="4641262" y="1479777"/>
            <a:ext cx="0" cy="4750219"/>
          </a:xfrm>
          <a:prstGeom prst="line">
            <a:avLst/>
          </a:prstGeom>
          <a:ln w="190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五边形 77"/>
          <p:cNvSpPr/>
          <p:nvPr/>
        </p:nvSpPr>
        <p:spPr>
          <a:xfrm>
            <a:off x="4199835" y="2526667"/>
            <a:ext cx="794323" cy="372428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系统配置</a:t>
            </a:r>
          </a:p>
        </p:txBody>
      </p:sp>
      <p:sp>
        <p:nvSpPr>
          <p:cNvPr id="80" name="五边形 79"/>
          <p:cNvSpPr/>
          <p:nvPr/>
        </p:nvSpPr>
        <p:spPr>
          <a:xfrm>
            <a:off x="5307640" y="3904695"/>
            <a:ext cx="845760" cy="372428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</a:p>
        </p:txBody>
      </p:sp>
      <p:cxnSp>
        <p:nvCxnSpPr>
          <p:cNvPr id="88" name="直接连接符 87"/>
          <p:cNvCxnSpPr/>
          <p:nvPr/>
        </p:nvCxnSpPr>
        <p:spPr>
          <a:xfrm>
            <a:off x="9620599" y="1444622"/>
            <a:ext cx="0" cy="4750219"/>
          </a:xfrm>
          <a:prstGeom prst="line">
            <a:avLst/>
          </a:prstGeom>
          <a:ln w="190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五边形 96"/>
          <p:cNvSpPr/>
          <p:nvPr/>
        </p:nvSpPr>
        <p:spPr>
          <a:xfrm>
            <a:off x="6309405" y="4361885"/>
            <a:ext cx="692403" cy="372417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最终用户培训</a:t>
            </a:r>
          </a:p>
        </p:txBody>
      </p:sp>
      <p:sp>
        <p:nvSpPr>
          <p:cNvPr id="52" name="TextBox 28">
            <a:extLst>
              <a:ext uri="{FF2B5EF4-FFF2-40B4-BE49-F238E27FC236}">
                <a16:creationId xmlns:a16="http://schemas.microsoft.com/office/drawing/2014/main" id="{8344C6A2-49CD-4F89-8D4C-78F5C43A77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57826" y="6777969"/>
            <a:ext cx="2651688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*2</a:t>
            </a:r>
            <a:r>
              <a:rPr lang="zh-CN" altLang="en-US" sz="1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</a:t>
            </a:r>
            <a:r>
              <a:rPr lang="zh-CN" altLang="en-US" sz="1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号春节，法定假日</a:t>
            </a:r>
            <a:r>
              <a:rPr lang="en-US" altLang="zh-CN" sz="1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个星期</a:t>
            </a:r>
            <a:endParaRPr lang="en-US" altLang="en-US" sz="1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FA074C-3A94-4F09-8667-1FF531AE1254}"/>
              </a:ext>
            </a:extLst>
          </p:cNvPr>
          <p:cNvCxnSpPr/>
          <p:nvPr/>
        </p:nvCxnSpPr>
        <p:spPr>
          <a:xfrm>
            <a:off x="7433282" y="1464563"/>
            <a:ext cx="0" cy="4750219"/>
          </a:xfrm>
          <a:prstGeom prst="line">
            <a:avLst/>
          </a:prstGeom>
          <a:ln w="190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组合 106"/>
          <p:cNvGrpSpPr/>
          <p:nvPr/>
        </p:nvGrpSpPr>
        <p:grpSpPr>
          <a:xfrm flipH="1">
            <a:off x="9481170" y="6108419"/>
            <a:ext cx="281265" cy="271549"/>
            <a:chOff x="872174" y="3275290"/>
            <a:chExt cx="318195" cy="305780"/>
          </a:xfrm>
        </p:grpSpPr>
        <p:sp>
          <p:nvSpPr>
            <p:cNvPr id="92" name="Oval 11"/>
            <p:cNvSpPr>
              <a:spLocks noChangeArrowheads="1"/>
            </p:cNvSpPr>
            <p:nvPr/>
          </p:nvSpPr>
          <p:spPr bwMode="gray">
            <a:xfrm>
              <a:off x="872174" y="3275290"/>
              <a:ext cx="318195" cy="305780"/>
            </a:xfrm>
            <a:prstGeom prst="ellipse">
              <a:avLst/>
            </a:prstGeom>
            <a:solidFill>
              <a:srgbClr val="003366"/>
            </a:solidFill>
            <a:ln w="127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 b="1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3" name="Oval 53"/>
            <p:cNvSpPr>
              <a:spLocks noChangeArrowheads="1"/>
            </p:cNvSpPr>
            <p:nvPr/>
          </p:nvSpPr>
          <p:spPr bwMode="auto">
            <a:xfrm>
              <a:off x="954930" y="3358743"/>
              <a:ext cx="150968" cy="143033"/>
            </a:xfrm>
            <a:prstGeom prst="ellipse">
              <a:avLst/>
            </a:prstGeom>
            <a:solidFill>
              <a:srgbClr val="FFC000"/>
            </a:solidFill>
            <a:ln w="28575" algn="ctr">
              <a:noFill/>
              <a:round/>
              <a:headEnd/>
              <a:tailEnd/>
            </a:ln>
          </p:spPr>
          <p:txBody>
            <a:bodyPr wrap="none" lIns="90000" tIns="46800" rIns="90000" bIns="46800" anchor="ctr"/>
            <a:lstStyle/>
            <a:p>
              <a:endParaRPr lang="zh-CN" altLang="en-US" b="1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4" name="组合 106"/>
          <p:cNvGrpSpPr/>
          <p:nvPr/>
        </p:nvGrpSpPr>
        <p:grpSpPr>
          <a:xfrm flipH="1">
            <a:off x="7288996" y="6117454"/>
            <a:ext cx="281265" cy="271549"/>
            <a:chOff x="872174" y="3275290"/>
            <a:chExt cx="318195" cy="305780"/>
          </a:xfrm>
        </p:grpSpPr>
        <p:sp>
          <p:nvSpPr>
            <p:cNvPr id="75" name="Oval 11"/>
            <p:cNvSpPr>
              <a:spLocks noChangeArrowheads="1"/>
            </p:cNvSpPr>
            <p:nvPr/>
          </p:nvSpPr>
          <p:spPr bwMode="gray">
            <a:xfrm>
              <a:off x="872174" y="3275290"/>
              <a:ext cx="318195" cy="305780"/>
            </a:xfrm>
            <a:prstGeom prst="ellipse">
              <a:avLst/>
            </a:prstGeom>
            <a:solidFill>
              <a:srgbClr val="003366"/>
            </a:solidFill>
            <a:ln w="127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 b="1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6" name="Oval 53"/>
            <p:cNvSpPr>
              <a:spLocks noChangeArrowheads="1"/>
            </p:cNvSpPr>
            <p:nvPr/>
          </p:nvSpPr>
          <p:spPr bwMode="auto">
            <a:xfrm>
              <a:off x="954930" y="3358743"/>
              <a:ext cx="150968" cy="143033"/>
            </a:xfrm>
            <a:prstGeom prst="ellipse">
              <a:avLst/>
            </a:prstGeom>
            <a:solidFill>
              <a:srgbClr val="FFC000"/>
            </a:solidFill>
            <a:ln w="28575" algn="ctr">
              <a:noFill/>
              <a:round/>
              <a:headEnd/>
              <a:tailEnd/>
            </a:ln>
          </p:spPr>
          <p:txBody>
            <a:bodyPr wrap="none" lIns="90000" tIns="46800" rIns="90000" bIns="46800" anchor="ctr"/>
            <a:lstStyle/>
            <a:p>
              <a:endParaRPr lang="zh-CN" altLang="en-US" b="1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9" name="五边形 38"/>
          <p:cNvSpPr/>
          <p:nvPr/>
        </p:nvSpPr>
        <p:spPr>
          <a:xfrm>
            <a:off x="7950007" y="5339000"/>
            <a:ext cx="1960724" cy="372428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业务正式运行</a:t>
            </a:r>
            <a:endParaRPr lang="en-US" altLang="zh-CN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业务调整修改</a:t>
            </a:r>
          </a:p>
        </p:txBody>
      </p:sp>
      <p:sp>
        <p:nvSpPr>
          <p:cNvPr id="98" name="五边形 97"/>
          <p:cNvSpPr/>
          <p:nvPr/>
        </p:nvSpPr>
        <p:spPr>
          <a:xfrm>
            <a:off x="7416796" y="5341215"/>
            <a:ext cx="638907" cy="372403"/>
          </a:xfrm>
          <a:prstGeom prst="homePlate">
            <a:avLst>
              <a:gd name="adj" fmla="val 19563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业务正式切换</a:t>
            </a:r>
            <a:endParaRPr lang="en-US" altLang="zh-CN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五角星 39"/>
          <p:cNvSpPr/>
          <p:nvPr/>
        </p:nvSpPr>
        <p:spPr>
          <a:xfrm>
            <a:off x="7250909" y="4932931"/>
            <a:ext cx="378286" cy="335928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7532414" y="4821310"/>
            <a:ext cx="1127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en-US" altLang="zh-CN" sz="11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上线切换</a:t>
            </a:r>
          </a:p>
        </p:txBody>
      </p:sp>
      <p:sp>
        <p:nvSpPr>
          <p:cNvPr id="42" name="五边形 41"/>
          <p:cNvSpPr/>
          <p:nvPr/>
        </p:nvSpPr>
        <p:spPr>
          <a:xfrm>
            <a:off x="7053197" y="4345785"/>
            <a:ext cx="796869" cy="372418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最终导入</a:t>
            </a:r>
          </a:p>
        </p:txBody>
      </p:sp>
      <p:sp>
        <p:nvSpPr>
          <p:cNvPr id="43" name="五边形 42"/>
          <p:cNvSpPr/>
          <p:nvPr/>
        </p:nvSpPr>
        <p:spPr>
          <a:xfrm>
            <a:off x="6456552" y="3924807"/>
            <a:ext cx="781389" cy="372428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最终收集校验导入</a:t>
            </a:r>
          </a:p>
        </p:txBody>
      </p:sp>
      <p:sp>
        <p:nvSpPr>
          <p:cNvPr id="44" name="五边形 43"/>
          <p:cNvSpPr/>
          <p:nvPr/>
        </p:nvSpPr>
        <p:spPr>
          <a:xfrm>
            <a:off x="4350235" y="2956280"/>
            <a:ext cx="838846" cy="372428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</a:p>
        </p:txBody>
      </p:sp>
      <p:sp>
        <p:nvSpPr>
          <p:cNvPr id="45" name="五边形 44"/>
          <p:cNvSpPr/>
          <p:nvPr/>
        </p:nvSpPr>
        <p:spPr>
          <a:xfrm>
            <a:off x="3099224" y="2114675"/>
            <a:ext cx="1500391" cy="349499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r>
              <a:rPr lang="en-US" altLang="zh-CN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POC</a:t>
            </a:r>
            <a:endParaRPr lang="zh-CN" altLang="en-US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五边形 45"/>
          <p:cNvSpPr/>
          <p:nvPr/>
        </p:nvSpPr>
        <p:spPr>
          <a:xfrm>
            <a:off x="4641262" y="3447303"/>
            <a:ext cx="1166095" cy="372428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开发及测试</a:t>
            </a:r>
            <a:endParaRPr lang="en-US" altLang="zh-CN" sz="11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Rectangle 132"/>
          <p:cNvSpPr>
            <a:spLocks noChangeArrowheads="1"/>
          </p:cNvSpPr>
          <p:nvPr/>
        </p:nvSpPr>
        <p:spPr bwMode="auto">
          <a:xfrm>
            <a:off x="4195689" y="6426181"/>
            <a:ext cx="925288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lnSpc>
                <a:spcPct val="100000"/>
              </a:lnSpc>
              <a:spcBef>
                <a:spcPct val="50000"/>
              </a:spcBef>
              <a:buClr>
                <a:schemeClr val="tx1"/>
              </a:buClr>
              <a:buFont typeface="Wingdings" pitchFamily="2" charset="2"/>
              <a:buNone/>
            </a:pPr>
            <a:r>
              <a:rPr lang="zh-CN" altLang="en-US" sz="1100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rPr>
              <a:t>业务蓝图完成</a:t>
            </a:r>
          </a:p>
        </p:txBody>
      </p:sp>
      <p:grpSp>
        <p:nvGrpSpPr>
          <p:cNvPr id="49" name="组合 106"/>
          <p:cNvGrpSpPr/>
          <p:nvPr/>
        </p:nvGrpSpPr>
        <p:grpSpPr>
          <a:xfrm flipH="1">
            <a:off x="4489216" y="6117454"/>
            <a:ext cx="281265" cy="271549"/>
            <a:chOff x="872174" y="3275290"/>
            <a:chExt cx="318195" cy="305780"/>
          </a:xfrm>
        </p:grpSpPr>
        <p:sp>
          <p:nvSpPr>
            <p:cNvPr id="51" name="Oval 11"/>
            <p:cNvSpPr>
              <a:spLocks noChangeArrowheads="1"/>
            </p:cNvSpPr>
            <p:nvPr/>
          </p:nvSpPr>
          <p:spPr bwMode="gray">
            <a:xfrm>
              <a:off x="872174" y="3275290"/>
              <a:ext cx="318195" cy="305780"/>
            </a:xfrm>
            <a:prstGeom prst="ellipse">
              <a:avLst/>
            </a:prstGeom>
            <a:solidFill>
              <a:srgbClr val="003366"/>
            </a:solidFill>
            <a:ln w="12700" algn="ctr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 b="1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6" name="Oval 53"/>
            <p:cNvSpPr>
              <a:spLocks noChangeArrowheads="1"/>
            </p:cNvSpPr>
            <p:nvPr/>
          </p:nvSpPr>
          <p:spPr bwMode="auto">
            <a:xfrm>
              <a:off x="954930" y="3358743"/>
              <a:ext cx="150968" cy="143033"/>
            </a:xfrm>
            <a:prstGeom prst="ellipse">
              <a:avLst/>
            </a:prstGeom>
            <a:solidFill>
              <a:srgbClr val="FFC000"/>
            </a:solidFill>
            <a:ln w="28575" algn="ctr">
              <a:noFill/>
              <a:round/>
              <a:headEnd/>
              <a:tailEnd/>
            </a:ln>
          </p:spPr>
          <p:txBody>
            <a:bodyPr wrap="none" lIns="90000" tIns="46800" rIns="90000" bIns="46800" anchor="ctr"/>
            <a:lstStyle/>
            <a:p>
              <a:endParaRPr lang="zh-CN" altLang="en-US" b="1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7" name="五边形 56"/>
          <p:cNvSpPr/>
          <p:nvPr/>
        </p:nvSpPr>
        <p:spPr>
          <a:xfrm>
            <a:off x="4410160" y="4352440"/>
            <a:ext cx="1664310" cy="381862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生产系统准备</a:t>
            </a:r>
          </a:p>
        </p:txBody>
      </p:sp>
      <p:sp>
        <p:nvSpPr>
          <p:cNvPr id="58" name="五边形 57"/>
          <p:cNvSpPr/>
          <p:nvPr/>
        </p:nvSpPr>
        <p:spPr>
          <a:xfrm>
            <a:off x="8515927" y="5751737"/>
            <a:ext cx="3070537" cy="340402"/>
          </a:xfrm>
          <a:prstGeom prst="homePlate">
            <a:avLst>
              <a:gd name="adj" fmla="val 1956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二期项目实施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393533" y="1479777"/>
            <a:ext cx="646739" cy="4607251"/>
            <a:chOff x="3208372" y="1139968"/>
            <a:chExt cx="646739" cy="4607251"/>
          </a:xfrm>
        </p:grpSpPr>
        <p:cxnSp>
          <p:nvCxnSpPr>
            <p:cNvPr id="53" name="直接连接符 52"/>
            <p:cNvCxnSpPr/>
            <p:nvPr/>
          </p:nvCxnSpPr>
          <p:spPr>
            <a:xfrm>
              <a:off x="3528912" y="1139968"/>
              <a:ext cx="0" cy="3925801"/>
            </a:xfrm>
            <a:prstGeom prst="line">
              <a:avLst/>
            </a:prstGeom>
            <a:ln w="19050">
              <a:solidFill>
                <a:srgbClr val="00206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3208372" y="4919366"/>
              <a:ext cx="646739" cy="827853"/>
              <a:chOff x="4591830" y="4095282"/>
              <a:chExt cx="860809" cy="827853"/>
            </a:xfrm>
          </p:grpSpPr>
          <p:sp>
            <p:nvSpPr>
              <p:cNvPr id="48" name="五边形 47"/>
              <p:cNvSpPr/>
              <p:nvPr/>
            </p:nvSpPr>
            <p:spPr>
              <a:xfrm rot="16200000">
                <a:off x="4608308" y="4078805"/>
                <a:ext cx="827853" cy="860808"/>
              </a:xfrm>
              <a:prstGeom prst="homePlat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>
                <a:off x="4591830" y="4415234"/>
                <a:ext cx="860004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r>
                  <a:rPr lang="zh-CN" altLang="en-US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月</a:t>
                </a:r>
                <a:endPara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defRPr/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第</a:t>
                </a: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  <a:r>
                  <a:rPr lang="zh-CN" altLang="en-US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周</a:t>
                </a:r>
              </a:p>
            </p:txBody>
          </p:sp>
        </p:grp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1660190E-420C-42D2-B721-9530B8757960}"/>
              </a:ext>
            </a:extLst>
          </p:cNvPr>
          <p:cNvSpPr/>
          <p:nvPr/>
        </p:nvSpPr>
        <p:spPr>
          <a:xfrm>
            <a:off x="10824962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323576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b="1" dirty="0"/>
              <a:t>未来</a:t>
            </a:r>
            <a:r>
              <a:rPr lang="en-US" altLang="zh-CN" b="1" dirty="0"/>
              <a:t>ERP</a:t>
            </a:r>
            <a:r>
              <a:rPr lang="zh-CN" altLang="en-US" b="1" dirty="0"/>
              <a:t>项目本周状态评估</a:t>
            </a:r>
          </a:p>
        </p:txBody>
      </p:sp>
      <p:grpSp>
        <p:nvGrpSpPr>
          <p:cNvPr id="77" name="Group 53"/>
          <p:cNvGrpSpPr>
            <a:grpSpLocks/>
          </p:cNvGrpSpPr>
          <p:nvPr/>
        </p:nvGrpSpPr>
        <p:grpSpPr bwMode="auto">
          <a:xfrm rot="16200000">
            <a:off x="10513069" y="1843409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7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2" name="Group 53"/>
          <p:cNvGrpSpPr>
            <a:grpSpLocks/>
          </p:cNvGrpSpPr>
          <p:nvPr/>
        </p:nvGrpSpPr>
        <p:grpSpPr bwMode="auto">
          <a:xfrm rot="16200000">
            <a:off x="10891977" y="183711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3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4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5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86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100000">
                  <a:srgbClr val="FF0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7" name="Group 53"/>
          <p:cNvGrpSpPr>
            <a:grpSpLocks/>
          </p:cNvGrpSpPr>
          <p:nvPr/>
        </p:nvGrpSpPr>
        <p:grpSpPr bwMode="auto">
          <a:xfrm rot="16200000">
            <a:off x="10121623" y="1849707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9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10048700" y="2391738"/>
            <a:ext cx="1146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    中    差</a:t>
            </a:r>
          </a:p>
        </p:txBody>
      </p:sp>
      <p:graphicFrame>
        <p:nvGraphicFramePr>
          <p:cNvPr id="149" name="表格 1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4000602"/>
              </p:ext>
            </p:extLst>
          </p:nvPr>
        </p:nvGraphicFramePr>
        <p:xfrm>
          <a:off x="212583" y="1101100"/>
          <a:ext cx="9391593" cy="1724025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96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项目状态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总体评估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系统开发进度延迟，包括与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WEB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系统的集成；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亿达未来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license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预计延迟；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1" name="表格 1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115055"/>
              </p:ext>
            </p:extLst>
          </p:nvPr>
        </p:nvGraphicFramePr>
        <p:xfrm>
          <a:off x="212583" y="2915617"/>
          <a:ext cx="9391592" cy="3730570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69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943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algn="l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进度正常；</a:t>
                      </a: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人员正常；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需求变更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暂无；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①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BYD</a:t>
                      </a: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开发进度需关注；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②上线日期需关注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①亿达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BYD</a:t>
                      </a: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系统准备进度需关注；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67" name="Group 53"/>
          <p:cNvGrpSpPr>
            <a:grpSpLocks/>
          </p:cNvGrpSpPr>
          <p:nvPr/>
        </p:nvGrpSpPr>
        <p:grpSpPr bwMode="auto">
          <a:xfrm rot="16200000">
            <a:off x="2759460" y="484964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16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6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7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17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96" name="Group 53"/>
          <p:cNvGrpSpPr>
            <a:grpSpLocks/>
          </p:cNvGrpSpPr>
          <p:nvPr/>
        </p:nvGrpSpPr>
        <p:grpSpPr bwMode="auto">
          <a:xfrm rot="16200000">
            <a:off x="2750154" y="3610959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97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98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99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100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101" name="Group 53"/>
          <p:cNvGrpSpPr>
            <a:grpSpLocks/>
          </p:cNvGrpSpPr>
          <p:nvPr/>
        </p:nvGrpSpPr>
        <p:grpSpPr bwMode="auto">
          <a:xfrm rot="16200000">
            <a:off x="2762496" y="548292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102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3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4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5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1" name="Group 53">
            <a:extLst>
              <a:ext uri="{FF2B5EF4-FFF2-40B4-BE49-F238E27FC236}">
                <a16:creationId xmlns:a16="http://schemas.microsoft.com/office/drawing/2014/main" id="{68CEB865-2404-4AA0-B76D-9BB42698E222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0759" y="4224526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52" name="große_box">
              <a:extLst>
                <a:ext uri="{FF2B5EF4-FFF2-40B4-BE49-F238E27FC236}">
                  <a16:creationId xmlns:a16="http://schemas.microsoft.com/office/drawing/2014/main" id="{EC2D6901-41A2-41E2-B05D-ED8F8D27D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3" name="erster_kreis">
              <a:extLst>
                <a:ext uri="{FF2B5EF4-FFF2-40B4-BE49-F238E27FC236}">
                  <a16:creationId xmlns:a16="http://schemas.microsoft.com/office/drawing/2014/main" id="{95F4736C-3D27-4850-8C8E-F1072D45BB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4" name="zweiter_kreis">
              <a:extLst>
                <a:ext uri="{FF2B5EF4-FFF2-40B4-BE49-F238E27FC236}">
                  <a16:creationId xmlns:a16="http://schemas.microsoft.com/office/drawing/2014/main" id="{C827D1E8-908D-44A3-BAA2-6C7CCF5EE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55" name="dritter_kreis">
              <a:extLst>
                <a:ext uri="{FF2B5EF4-FFF2-40B4-BE49-F238E27FC236}">
                  <a16:creationId xmlns:a16="http://schemas.microsoft.com/office/drawing/2014/main" id="{8DCBD393-E052-4FA4-98FB-3C259D4837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6" name="Group 53">
            <a:extLst>
              <a:ext uri="{FF2B5EF4-FFF2-40B4-BE49-F238E27FC236}">
                <a16:creationId xmlns:a16="http://schemas.microsoft.com/office/drawing/2014/main" id="{540A1676-333D-4B9E-AAD9-E107BE62CF6B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806276" y="205311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57" name="große_box">
              <a:extLst>
                <a:ext uri="{FF2B5EF4-FFF2-40B4-BE49-F238E27FC236}">
                  <a16:creationId xmlns:a16="http://schemas.microsoft.com/office/drawing/2014/main" id="{757DB96E-B04A-49E6-A29E-911F702908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" name="erster_kreis">
              <a:extLst>
                <a:ext uri="{FF2B5EF4-FFF2-40B4-BE49-F238E27FC236}">
                  <a16:creationId xmlns:a16="http://schemas.microsoft.com/office/drawing/2014/main" id="{BBE7ED72-FEEA-4C55-8DED-0030A4E15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9" name="zweiter_kreis">
              <a:extLst>
                <a:ext uri="{FF2B5EF4-FFF2-40B4-BE49-F238E27FC236}">
                  <a16:creationId xmlns:a16="http://schemas.microsoft.com/office/drawing/2014/main" id="{94937850-154A-4407-81BA-9AC3E863E0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0" name="dritter_kreis">
              <a:extLst>
                <a:ext uri="{FF2B5EF4-FFF2-40B4-BE49-F238E27FC236}">
                  <a16:creationId xmlns:a16="http://schemas.microsoft.com/office/drawing/2014/main" id="{82A9676A-48FC-422E-ACB4-12A395994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1" name="Group 53">
            <a:extLst>
              <a:ext uri="{FF2B5EF4-FFF2-40B4-BE49-F238E27FC236}">
                <a16:creationId xmlns:a16="http://schemas.microsoft.com/office/drawing/2014/main" id="{594FAF4E-AB18-48BC-A860-F6D4DE5314EF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7775" y="6088327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62" name="große_box">
              <a:extLst>
                <a:ext uri="{FF2B5EF4-FFF2-40B4-BE49-F238E27FC236}">
                  <a16:creationId xmlns:a16="http://schemas.microsoft.com/office/drawing/2014/main" id="{CA4AF7EC-EE2B-4F1D-94E5-8B88F32C07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3" name="erster_kreis">
              <a:extLst>
                <a:ext uri="{FF2B5EF4-FFF2-40B4-BE49-F238E27FC236}">
                  <a16:creationId xmlns:a16="http://schemas.microsoft.com/office/drawing/2014/main" id="{E6E25B06-0D81-454C-8B3D-781F40BC5E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4" name="zweiter_kreis">
              <a:extLst>
                <a:ext uri="{FF2B5EF4-FFF2-40B4-BE49-F238E27FC236}">
                  <a16:creationId xmlns:a16="http://schemas.microsoft.com/office/drawing/2014/main" id="{A6C31461-AC4C-43E3-A811-0A6A776D2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5" name="dritter_kreis">
              <a:extLst>
                <a:ext uri="{FF2B5EF4-FFF2-40B4-BE49-F238E27FC236}">
                  <a16:creationId xmlns:a16="http://schemas.microsoft.com/office/drawing/2014/main" id="{00E68AB4-AEC4-46AA-9659-086203E1F0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66" name="矩形 65">
            <a:extLst>
              <a:ext uri="{FF2B5EF4-FFF2-40B4-BE49-F238E27FC236}">
                <a16:creationId xmlns:a16="http://schemas.microsoft.com/office/drawing/2014/main" id="{5442A36F-5798-4205-A4DC-0716749AD56A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4193600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4720" y="161011"/>
            <a:ext cx="10515600" cy="636882"/>
          </a:xfrm>
        </p:spPr>
        <p:txBody>
          <a:bodyPr/>
          <a:lstStyle/>
          <a:p>
            <a:r>
              <a:rPr lang="zh-CN" altLang="en-US" b="1" dirty="0"/>
              <a:t>未来</a:t>
            </a:r>
            <a:r>
              <a:rPr lang="en-US" altLang="zh-CN" b="1" dirty="0"/>
              <a:t>ERP</a:t>
            </a:r>
            <a:r>
              <a:rPr lang="zh-CN" altLang="en-US" b="1" dirty="0"/>
              <a:t>本周主要工作完成情况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85258"/>
              </p:ext>
            </p:extLst>
          </p:nvPr>
        </p:nvGraphicFramePr>
        <p:xfrm>
          <a:off x="164720" y="1325345"/>
          <a:ext cx="11737355" cy="3190339"/>
        </p:xfrm>
        <a:graphic>
          <a:graphicData uri="http://schemas.openxmlformats.org/drawingml/2006/table">
            <a:tbl>
              <a:tblPr/>
              <a:tblGrid>
                <a:gridCol w="661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3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62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14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826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20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1998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06733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任务描述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实际完成时间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775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Web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功能开发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业务顾问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开发顾问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拖期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期工期紧，开发人员缺乏（只有赵子龙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人），所以实现方式与需求不是十分贴切，需要尽快安排人改善（高亮），期望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月底之前能够完成。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2018.02.28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679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系统开发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业务顾问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开发顾问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开发目前网上资料较少，无法体系化的学习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系统开发，目前正在加紧学习测试中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2018.01.09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1228110"/>
                  </a:ext>
                </a:extLst>
              </a:tr>
              <a:tr h="63896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系统售前验证准备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业务顾问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按模块分配，先由一个人熟悉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Demo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的整体流程，形成认证文档。下周开始，按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Demo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培训，大家学习完成不同的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Demo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2018.01.26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6331212"/>
                  </a:ext>
                </a:extLst>
              </a:tr>
              <a:tr h="63896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SAP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人员能力培训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业务顾问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讲解项目实施过程中的注意事项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102220"/>
                  </a:ext>
                </a:extLst>
              </a:tr>
            </a:tbl>
          </a:graphicData>
        </a:graphic>
      </p:graphicFrame>
      <p:sp>
        <p:nvSpPr>
          <p:cNvPr id="14" name="矩形 3">
            <a:extLst>
              <a:ext uri="{FF2B5EF4-FFF2-40B4-BE49-F238E27FC236}">
                <a16:creationId xmlns:a16="http://schemas.microsoft.com/office/drawing/2014/main" id="{919FCE8C-EBE4-4B50-81B4-009EF57D7999}"/>
              </a:ext>
            </a:extLst>
          </p:cNvPr>
          <p:cNvSpPr/>
          <p:nvPr/>
        </p:nvSpPr>
        <p:spPr>
          <a:xfrm>
            <a:off x="9728327" y="751935"/>
            <a:ext cx="1410004" cy="2902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拖期整体无延迟</a:t>
            </a:r>
          </a:p>
        </p:txBody>
      </p:sp>
      <p:sp>
        <p:nvSpPr>
          <p:cNvPr id="15" name="矩形 4">
            <a:extLst>
              <a:ext uri="{FF2B5EF4-FFF2-40B4-BE49-F238E27FC236}">
                <a16:creationId xmlns:a16="http://schemas.microsoft.com/office/drawing/2014/main" id="{3DB1C74F-17FB-4605-8E71-1339623C38C5}"/>
              </a:ext>
            </a:extLst>
          </p:cNvPr>
          <p:cNvSpPr/>
          <p:nvPr/>
        </p:nvSpPr>
        <p:spPr>
          <a:xfrm>
            <a:off x="8898056" y="751935"/>
            <a:ext cx="800775" cy="29028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进行中</a:t>
            </a:r>
          </a:p>
        </p:txBody>
      </p:sp>
      <p:sp>
        <p:nvSpPr>
          <p:cNvPr id="16" name="矩形 5">
            <a:extLst>
              <a:ext uri="{FF2B5EF4-FFF2-40B4-BE49-F238E27FC236}">
                <a16:creationId xmlns:a16="http://schemas.microsoft.com/office/drawing/2014/main" id="{61C149FD-D79E-4FDC-B6B3-3452C3A02AB7}"/>
              </a:ext>
            </a:extLst>
          </p:cNvPr>
          <p:cNvSpPr/>
          <p:nvPr/>
        </p:nvSpPr>
        <p:spPr>
          <a:xfrm>
            <a:off x="8072703" y="751935"/>
            <a:ext cx="800775" cy="2902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</a:p>
        </p:txBody>
      </p:sp>
      <p:sp>
        <p:nvSpPr>
          <p:cNvPr id="17" name="矩形 6">
            <a:extLst>
              <a:ext uri="{FF2B5EF4-FFF2-40B4-BE49-F238E27FC236}">
                <a16:creationId xmlns:a16="http://schemas.microsoft.com/office/drawing/2014/main" id="{74696379-9D23-491F-8A0C-8DDB88629C62}"/>
              </a:ext>
            </a:extLst>
          </p:cNvPr>
          <p:cNvSpPr/>
          <p:nvPr/>
        </p:nvSpPr>
        <p:spPr>
          <a:xfrm>
            <a:off x="7247350" y="751935"/>
            <a:ext cx="800775" cy="29028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</a:t>
            </a:r>
          </a:p>
        </p:txBody>
      </p:sp>
      <p:sp>
        <p:nvSpPr>
          <p:cNvPr id="18" name="矩形 3">
            <a:extLst>
              <a:ext uri="{FF2B5EF4-FFF2-40B4-BE49-F238E27FC236}">
                <a16:creationId xmlns:a16="http://schemas.microsoft.com/office/drawing/2014/main" id="{3150FC57-24E9-403F-BF59-F1092D3F99CE}"/>
              </a:ext>
            </a:extLst>
          </p:cNvPr>
          <p:cNvSpPr/>
          <p:nvPr/>
        </p:nvSpPr>
        <p:spPr>
          <a:xfrm>
            <a:off x="11167827" y="751935"/>
            <a:ext cx="800775" cy="2902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整体延迟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493084E-2E2C-4410-B5E7-BA54863A4807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3589320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201361" y="241332"/>
            <a:ext cx="11142375" cy="579985"/>
          </a:xfrm>
        </p:spPr>
        <p:txBody>
          <a:bodyPr>
            <a:noAutofit/>
          </a:bodyPr>
          <a:lstStyle/>
          <a:p>
            <a:r>
              <a:rPr lang="zh-CN" altLang="en-US" b="1" dirty="0"/>
              <a:t>未来</a:t>
            </a:r>
            <a:r>
              <a:rPr lang="en-US" altLang="zh-CN" b="1" dirty="0"/>
              <a:t>ERP</a:t>
            </a:r>
            <a:r>
              <a:rPr lang="zh-CN" altLang="en-US" b="1" dirty="0"/>
              <a:t>本周主要工作完成情况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648769"/>
              </p:ext>
            </p:extLst>
          </p:nvPr>
        </p:nvGraphicFramePr>
        <p:xfrm>
          <a:off x="201566" y="1198008"/>
          <a:ext cx="11788868" cy="2493925"/>
        </p:xfrm>
        <a:graphic>
          <a:graphicData uri="http://schemas.openxmlformats.org/drawingml/2006/table">
            <a:tbl>
              <a:tblPr/>
              <a:tblGrid>
                <a:gridCol w="6228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29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32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88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355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1490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405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2628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任务描述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实际完成时间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23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功能开发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开发顾问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拖期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基于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开发计划，开发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2018.01.09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763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WEB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功能测试修改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开发顾问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拖期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完成了初版的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Web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开发，用户确认，与需求差别大，需要进行修改。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2018.02.28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8568620"/>
                  </a:ext>
                </a:extLst>
              </a:tr>
              <a:tr h="67763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7E7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其他（丽泽项目测试）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业务顾问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抽调人员测试丽泽已有功能中的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BUG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742622"/>
                  </a:ext>
                </a:extLst>
              </a:tr>
            </a:tbl>
          </a:graphicData>
        </a:graphic>
      </p:graphicFrame>
      <p:sp>
        <p:nvSpPr>
          <p:cNvPr id="13" name="矩形 3">
            <a:extLst>
              <a:ext uri="{FF2B5EF4-FFF2-40B4-BE49-F238E27FC236}">
                <a16:creationId xmlns:a16="http://schemas.microsoft.com/office/drawing/2014/main" id="{FA711D5F-BC3D-4FBC-9BC6-6391AC57019D}"/>
              </a:ext>
            </a:extLst>
          </p:cNvPr>
          <p:cNvSpPr/>
          <p:nvPr/>
        </p:nvSpPr>
        <p:spPr>
          <a:xfrm>
            <a:off x="9750159" y="737114"/>
            <a:ext cx="1410004" cy="2902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拖期整体无延迟</a:t>
            </a:r>
          </a:p>
        </p:txBody>
      </p:sp>
      <p:sp>
        <p:nvSpPr>
          <p:cNvPr id="14" name="矩形 4">
            <a:extLst>
              <a:ext uri="{FF2B5EF4-FFF2-40B4-BE49-F238E27FC236}">
                <a16:creationId xmlns:a16="http://schemas.microsoft.com/office/drawing/2014/main" id="{4DCBB9BC-FB2C-49E3-8512-BADD1E2EAF30}"/>
              </a:ext>
            </a:extLst>
          </p:cNvPr>
          <p:cNvSpPr/>
          <p:nvPr/>
        </p:nvSpPr>
        <p:spPr>
          <a:xfrm>
            <a:off x="8919888" y="737114"/>
            <a:ext cx="800775" cy="29028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进行中</a:t>
            </a:r>
          </a:p>
        </p:txBody>
      </p:sp>
      <p:sp>
        <p:nvSpPr>
          <p:cNvPr id="15" name="矩形 5">
            <a:extLst>
              <a:ext uri="{FF2B5EF4-FFF2-40B4-BE49-F238E27FC236}">
                <a16:creationId xmlns:a16="http://schemas.microsoft.com/office/drawing/2014/main" id="{E7B4DCA3-0E26-47B2-BA41-C6DF057A6B2A}"/>
              </a:ext>
            </a:extLst>
          </p:cNvPr>
          <p:cNvSpPr/>
          <p:nvPr/>
        </p:nvSpPr>
        <p:spPr>
          <a:xfrm>
            <a:off x="8094535" y="737114"/>
            <a:ext cx="800775" cy="2902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</a:p>
        </p:txBody>
      </p:sp>
      <p:sp>
        <p:nvSpPr>
          <p:cNvPr id="16" name="矩形 6">
            <a:extLst>
              <a:ext uri="{FF2B5EF4-FFF2-40B4-BE49-F238E27FC236}">
                <a16:creationId xmlns:a16="http://schemas.microsoft.com/office/drawing/2014/main" id="{100B9D84-9614-4EE6-A0DC-A2CA44575EBC}"/>
              </a:ext>
            </a:extLst>
          </p:cNvPr>
          <p:cNvSpPr/>
          <p:nvPr/>
        </p:nvSpPr>
        <p:spPr>
          <a:xfrm>
            <a:off x="7269182" y="737114"/>
            <a:ext cx="800775" cy="29028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</a:t>
            </a:r>
          </a:p>
        </p:txBody>
      </p:sp>
      <p:sp>
        <p:nvSpPr>
          <p:cNvPr id="17" name="矩形 3">
            <a:extLst>
              <a:ext uri="{FF2B5EF4-FFF2-40B4-BE49-F238E27FC236}">
                <a16:creationId xmlns:a16="http://schemas.microsoft.com/office/drawing/2014/main" id="{79127700-2AF5-471D-8F79-B7AB880F0E99}"/>
              </a:ext>
            </a:extLst>
          </p:cNvPr>
          <p:cNvSpPr/>
          <p:nvPr/>
        </p:nvSpPr>
        <p:spPr>
          <a:xfrm>
            <a:off x="11189659" y="737114"/>
            <a:ext cx="800775" cy="2902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整体延迟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246FA2A-BC07-4F2D-8E58-485F75ABB7D4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3544101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1361" y="205329"/>
            <a:ext cx="11142375" cy="456619"/>
          </a:xfrm>
        </p:spPr>
        <p:txBody>
          <a:bodyPr>
            <a:noAutofit/>
          </a:bodyPr>
          <a:lstStyle/>
          <a:p>
            <a:r>
              <a:rPr lang="zh-CN" altLang="en-US" b="1" dirty="0"/>
              <a:t>未来</a:t>
            </a:r>
            <a:r>
              <a:rPr lang="en-US" altLang="zh-CN" b="1" dirty="0"/>
              <a:t>ERP</a:t>
            </a:r>
            <a:r>
              <a:rPr lang="zh-CN" altLang="en-US" b="1" dirty="0"/>
              <a:t>项目重大问题跟踪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9127886"/>
              </p:ext>
            </p:extLst>
          </p:nvPr>
        </p:nvGraphicFramePr>
        <p:xfrm>
          <a:off x="201361" y="869435"/>
          <a:ext cx="11634325" cy="5783236"/>
        </p:xfrm>
        <a:graphic>
          <a:graphicData uri="http://schemas.openxmlformats.org/drawingml/2006/table">
            <a:tbl>
              <a:tblPr/>
              <a:tblGrid>
                <a:gridCol w="1073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252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50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23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550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016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907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  <a:r>
                        <a:rPr lang="en-US" altLang="zh-CN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问题说明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级别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对策</a:t>
                      </a:r>
                      <a:r>
                        <a:rPr lang="en-US" altLang="zh-CN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决议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责任人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要求解决时限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1357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资源类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</a:t>
                      </a:r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License</a:t>
                      </a:r>
                    </a:p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License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会影响整体的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ERP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系统上线。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由</a:t>
                      </a:r>
                      <a:r>
                        <a:rPr lang="en-US" altLang="zh-C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Xingwu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Tony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沟通，商谈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 License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购买与金牌合作伙伴的申请事宜。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马兴吾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2018.1.26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3595287"/>
                  </a:ext>
                </a:extLst>
              </a:tr>
              <a:tr h="1659605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资源类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系统与金蝶系统集成方式：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亿达未来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ERP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系统上线后，财务凭证（报销应付凭证、应收凭证、转账凭证等）在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系统中自动生成。需要将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系统中的财务凭证同步到金蝶系统中，保证金蝶系统与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系统中的财务数据一致。是否实现金蝶与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系统的接口集成？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①目前已经与亿达控股的陈晓强取得联系，得到的答复是需要与亿达中国的信息部进行沟通，并提供了沟通方式。需明确与亿达中国信息部的沟通方式。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马兴吾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2018.1.26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65536"/>
                  </a:ext>
                </a:extLst>
              </a:tr>
              <a:tr h="27432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功能类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开发：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针对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WEB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系统与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系统的费用报销接口（在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WEB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系统中维护报销单据，审批通过后传递到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系统中生成员工的应付账款凭证。）存在以下问题：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①考虑使用标准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API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提供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277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个标准的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API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）实现，但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系统中无差旅报销凭证相关的标准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API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②考虑通过接口直接在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系统中生成员工差旅应付会计凭证。虽然日记账分录经调试已成功创建，但不符合差旅应付款项类型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差旅报销凭证类型尚未开放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③标准接口失败以后，在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studio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中尝试自定义接口，返回权限不足信息，需在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BYD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服务场景中配置相应权限。目前不确定缺少什么权限（开发用户的权限已经全部分配）；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①继续在网络上查找相关视频，并测试接口功能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②开发资料很少，能够咨询的人员也很少，需要外部人员的支持。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高亮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董振文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2018.1.26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586412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07B7E595-3020-4616-B4EE-B5C651B33A6B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3048443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66" y="153250"/>
            <a:ext cx="10515600" cy="636882"/>
          </a:xfrm>
        </p:spPr>
        <p:txBody>
          <a:bodyPr>
            <a:normAutofit/>
          </a:bodyPr>
          <a:lstStyle/>
          <a:p>
            <a:r>
              <a:rPr lang="zh-CN" altLang="en-US" b="1" dirty="0"/>
              <a:t>聚思鸿</a:t>
            </a:r>
            <a:endParaRPr lang="en-US" dirty="0"/>
          </a:p>
        </p:txBody>
      </p:sp>
      <p:graphicFrame>
        <p:nvGraphicFramePr>
          <p:cNvPr id="6" name="表格 2">
            <a:extLst>
              <a:ext uri="{FF2B5EF4-FFF2-40B4-BE49-F238E27FC236}">
                <a16:creationId xmlns:a16="http://schemas.microsoft.com/office/drawing/2014/main" id="{E37E2612-AB0A-4C7E-8F09-5CEA9C480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798095"/>
              </p:ext>
            </p:extLst>
          </p:nvPr>
        </p:nvGraphicFramePr>
        <p:xfrm>
          <a:off x="201566" y="918529"/>
          <a:ext cx="11788868" cy="5630108"/>
        </p:xfrm>
        <a:graphic>
          <a:graphicData uri="http://schemas.openxmlformats.org/drawingml/2006/table">
            <a:tbl>
              <a:tblPr/>
              <a:tblGrid>
                <a:gridCol w="6228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29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32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88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355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1490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405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37566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任务描述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实际完成时间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17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RPA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需求已确定。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287045"/>
                  </a:ext>
                </a:extLst>
              </a:tr>
              <a:tr h="6017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RPA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开发工时为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人天（需求确认，工具制作，测试）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20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RPA User Manual</a:t>
                      </a:r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已经给客户演示完成，并讲解了使用方法。如果有后续需求，需要如何处理需要探讨。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34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排版系统需求（初步）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初步需求确认已完成。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489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预估排版系统工时，制作人员计划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人月可以完成，报价需要商讨。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495149"/>
                  </a:ext>
                </a:extLst>
              </a:tr>
              <a:tr h="60834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提供排版系统报价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620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zh-CN" altLang="en-US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8568620"/>
                  </a:ext>
                </a:extLst>
              </a:tr>
              <a:tr h="564893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zh-CN" altLang="en-US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67504"/>
                  </a:ext>
                </a:extLst>
              </a:tr>
              <a:tr h="530127"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742622"/>
                  </a:ext>
                </a:extLst>
              </a:tr>
            </a:tbl>
          </a:graphicData>
        </a:graphic>
      </p:graphicFrame>
      <p:sp>
        <p:nvSpPr>
          <p:cNvPr id="7" name="矩形 3">
            <a:extLst>
              <a:ext uri="{FF2B5EF4-FFF2-40B4-BE49-F238E27FC236}">
                <a16:creationId xmlns:a16="http://schemas.microsoft.com/office/drawing/2014/main" id="{5274DE34-2474-4268-909A-BEB73168DF43}"/>
              </a:ext>
            </a:extLst>
          </p:cNvPr>
          <p:cNvSpPr/>
          <p:nvPr/>
        </p:nvSpPr>
        <p:spPr>
          <a:xfrm>
            <a:off x="9750159" y="524296"/>
            <a:ext cx="1410004" cy="2902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拖期整体无延迟</a:t>
            </a:r>
          </a:p>
        </p:txBody>
      </p:sp>
      <p:sp>
        <p:nvSpPr>
          <p:cNvPr id="8" name="矩形 4">
            <a:extLst>
              <a:ext uri="{FF2B5EF4-FFF2-40B4-BE49-F238E27FC236}">
                <a16:creationId xmlns:a16="http://schemas.microsoft.com/office/drawing/2014/main" id="{F1BCEB4E-486A-4BF9-95DB-29CCABE4D596}"/>
              </a:ext>
            </a:extLst>
          </p:cNvPr>
          <p:cNvSpPr/>
          <p:nvPr/>
        </p:nvSpPr>
        <p:spPr>
          <a:xfrm>
            <a:off x="8919888" y="524296"/>
            <a:ext cx="800775" cy="29028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进行中</a:t>
            </a:r>
          </a:p>
        </p:txBody>
      </p:sp>
      <p:sp>
        <p:nvSpPr>
          <p:cNvPr id="9" name="矩形 5">
            <a:extLst>
              <a:ext uri="{FF2B5EF4-FFF2-40B4-BE49-F238E27FC236}">
                <a16:creationId xmlns:a16="http://schemas.microsoft.com/office/drawing/2014/main" id="{DEA72227-B3B7-401B-B8BF-1705715001B5}"/>
              </a:ext>
            </a:extLst>
          </p:cNvPr>
          <p:cNvSpPr/>
          <p:nvPr/>
        </p:nvSpPr>
        <p:spPr>
          <a:xfrm>
            <a:off x="8094535" y="524296"/>
            <a:ext cx="800775" cy="2902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</a:p>
        </p:txBody>
      </p:sp>
      <p:sp>
        <p:nvSpPr>
          <p:cNvPr id="10" name="矩形 6">
            <a:extLst>
              <a:ext uri="{FF2B5EF4-FFF2-40B4-BE49-F238E27FC236}">
                <a16:creationId xmlns:a16="http://schemas.microsoft.com/office/drawing/2014/main" id="{C7446138-D6E1-4E44-BEF4-05CA47BDB251}"/>
              </a:ext>
            </a:extLst>
          </p:cNvPr>
          <p:cNvSpPr/>
          <p:nvPr/>
        </p:nvSpPr>
        <p:spPr>
          <a:xfrm>
            <a:off x="7269182" y="524296"/>
            <a:ext cx="800775" cy="29028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</a:t>
            </a:r>
          </a:p>
        </p:txBody>
      </p:sp>
      <p:sp>
        <p:nvSpPr>
          <p:cNvPr id="11" name="矩形 3">
            <a:extLst>
              <a:ext uri="{FF2B5EF4-FFF2-40B4-BE49-F238E27FC236}">
                <a16:creationId xmlns:a16="http://schemas.microsoft.com/office/drawing/2014/main" id="{4673F88A-62B0-42B5-9A35-7560D128F69B}"/>
              </a:ext>
            </a:extLst>
          </p:cNvPr>
          <p:cNvSpPr/>
          <p:nvPr/>
        </p:nvSpPr>
        <p:spPr>
          <a:xfrm>
            <a:off x="11189659" y="524296"/>
            <a:ext cx="800775" cy="2902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整体延迟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1A2421E-B963-485C-8912-2A2CD03252A5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2215139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1361" y="165903"/>
            <a:ext cx="11142375" cy="325173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聚思鸿项目重大问题跟踪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614865"/>
              </p:ext>
            </p:extLst>
          </p:nvPr>
        </p:nvGraphicFramePr>
        <p:xfrm>
          <a:off x="278837" y="740560"/>
          <a:ext cx="11634325" cy="2374970"/>
        </p:xfrm>
        <a:graphic>
          <a:graphicData uri="http://schemas.openxmlformats.org/drawingml/2006/table">
            <a:tbl>
              <a:tblPr/>
              <a:tblGrid>
                <a:gridCol w="1073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7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1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983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016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789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问题说明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级别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对策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决议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责任人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要求解决时限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170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报价类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① 排版系统的报价是能否成功拿下此项目的关键。客户方同时给另外一家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Vendor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提供了需求，对方已报价。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l" rtl="0" fontAlgn="ctr"/>
                      <a:endParaRPr lang="zh-CN" alt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  <a:endParaRPr lang="zh-CN" alt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尽快商讨合理的报价，并提交给客户。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2018.1.17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D5D63F2B-8B76-4A81-9574-B9A9FA0B1030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82910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丽泽项目计划</a:t>
            </a:r>
            <a:endParaRPr lang="en-US" dirty="0"/>
          </a:p>
        </p:txBody>
      </p:sp>
      <p:graphicFrame>
        <p:nvGraphicFramePr>
          <p:cNvPr id="6" name="表格 2">
            <a:extLst>
              <a:ext uri="{FF2B5EF4-FFF2-40B4-BE49-F238E27FC236}">
                <a16:creationId xmlns:a16="http://schemas.microsoft.com/office/drawing/2014/main" id="{E37E2612-AB0A-4C7E-8F09-5CEA9C480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998307"/>
              </p:ext>
            </p:extLst>
          </p:nvPr>
        </p:nvGraphicFramePr>
        <p:xfrm>
          <a:off x="201566" y="1099218"/>
          <a:ext cx="11788868" cy="5485009"/>
        </p:xfrm>
        <a:graphic>
          <a:graphicData uri="http://schemas.openxmlformats.org/drawingml/2006/table">
            <a:tbl>
              <a:tblPr/>
              <a:tblGrid>
                <a:gridCol w="6228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29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32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88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355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1490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405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2628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任务描述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实际完成时间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626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需求清单确认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王中冠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整体延迟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需与客户确认一卡通及支付接口；</a:t>
                      </a:r>
                      <a:endParaRPr lang="zh-CN" alt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287045"/>
                  </a:ext>
                </a:extLst>
              </a:tr>
              <a:tr h="58626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功能完善及</a:t>
                      </a:r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BUG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处理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针对问题清单，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在开发清单中做开发修改迭代周期安排并执行；（计划与赵磊商谈后按日期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Tracking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NA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8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集成测试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集成测试梳理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BUG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及不完善功能，整理到问题清单中；</a:t>
                      </a:r>
                      <a:endParaRPr lang="zh-CN" alt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2667"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0333"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495149"/>
                  </a:ext>
                </a:extLst>
              </a:tr>
              <a:tr h="59266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zh-CN" altLang="en-US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18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zh-CN" altLang="en-US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8568620"/>
                  </a:ext>
                </a:extLst>
              </a:tr>
              <a:tr h="550334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en-US" altLang="zh-CN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zh-CN" altLang="en-US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67504"/>
                  </a:ext>
                </a:extLst>
              </a:tr>
              <a:tr h="516466">
                <a:tc>
                  <a:txBody>
                    <a:bodyPr/>
                    <a:lstStyle/>
                    <a:p>
                      <a:pPr algn="ctr" rtl="0" fontAlgn="ctr"/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742622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94E1A49-39A7-4B4C-A027-9339DF513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87" y="3429000"/>
            <a:ext cx="4364995" cy="226391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5ED018B4-CEB4-4C7A-86FD-B45DFD83F7ED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  <p:sp>
        <p:nvSpPr>
          <p:cNvPr id="13" name="矩形 3">
            <a:extLst>
              <a:ext uri="{FF2B5EF4-FFF2-40B4-BE49-F238E27FC236}">
                <a16:creationId xmlns:a16="http://schemas.microsoft.com/office/drawing/2014/main" id="{03DC59C9-657A-4C96-A5D4-461BCE385348}"/>
              </a:ext>
            </a:extLst>
          </p:cNvPr>
          <p:cNvSpPr/>
          <p:nvPr/>
        </p:nvSpPr>
        <p:spPr>
          <a:xfrm>
            <a:off x="9750159" y="704985"/>
            <a:ext cx="1410004" cy="2902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拖期整体无延迟</a:t>
            </a:r>
          </a:p>
        </p:txBody>
      </p:sp>
      <p:sp>
        <p:nvSpPr>
          <p:cNvPr id="14" name="矩形 4">
            <a:extLst>
              <a:ext uri="{FF2B5EF4-FFF2-40B4-BE49-F238E27FC236}">
                <a16:creationId xmlns:a16="http://schemas.microsoft.com/office/drawing/2014/main" id="{9169D667-423F-4047-B2A8-B9CDC7683104}"/>
              </a:ext>
            </a:extLst>
          </p:cNvPr>
          <p:cNvSpPr/>
          <p:nvPr/>
        </p:nvSpPr>
        <p:spPr>
          <a:xfrm>
            <a:off x="8919888" y="704985"/>
            <a:ext cx="800775" cy="29028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进行中</a:t>
            </a:r>
          </a:p>
        </p:txBody>
      </p:sp>
      <p:sp>
        <p:nvSpPr>
          <p:cNvPr id="15" name="矩形 5">
            <a:extLst>
              <a:ext uri="{FF2B5EF4-FFF2-40B4-BE49-F238E27FC236}">
                <a16:creationId xmlns:a16="http://schemas.microsoft.com/office/drawing/2014/main" id="{166197A6-3BD9-445F-A702-D72CFB824A03}"/>
              </a:ext>
            </a:extLst>
          </p:cNvPr>
          <p:cNvSpPr/>
          <p:nvPr/>
        </p:nvSpPr>
        <p:spPr>
          <a:xfrm>
            <a:off x="8094535" y="704985"/>
            <a:ext cx="800775" cy="2902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</a:p>
        </p:txBody>
      </p:sp>
      <p:sp>
        <p:nvSpPr>
          <p:cNvPr id="16" name="矩形 6">
            <a:extLst>
              <a:ext uri="{FF2B5EF4-FFF2-40B4-BE49-F238E27FC236}">
                <a16:creationId xmlns:a16="http://schemas.microsoft.com/office/drawing/2014/main" id="{FCE4B31E-DA1B-4613-B09C-C923D4E1932D}"/>
              </a:ext>
            </a:extLst>
          </p:cNvPr>
          <p:cNvSpPr/>
          <p:nvPr/>
        </p:nvSpPr>
        <p:spPr>
          <a:xfrm>
            <a:off x="7269182" y="704985"/>
            <a:ext cx="800775" cy="29028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</a:t>
            </a:r>
          </a:p>
        </p:txBody>
      </p:sp>
      <p:sp>
        <p:nvSpPr>
          <p:cNvPr id="17" name="矩形 3">
            <a:extLst>
              <a:ext uri="{FF2B5EF4-FFF2-40B4-BE49-F238E27FC236}">
                <a16:creationId xmlns:a16="http://schemas.microsoft.com/office/drawing/2014/main" id="{E34846B5-E222-45AF-927E-11B234C794DE}"/>
              </a:ext>
            </a:extLst>
          </p:cNvPr>
          <p:cNvSpPr/>
          <p:nvPr/>
        </p:nvSpPr>
        <p:spPr>
          <a:xfrm>
            <a:off x="11189659" y="704985"/>
            <a:ext cx="800775" cy="2902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整体延迟</a:t>
            </a:r>
          </a:p>
        </p:txBody>
      </p:sp>
    </p:spTree>
    <p:extLst>
      <p:ext uri="{BB962C8B-B14F-4D97-AF65-F5344CB8AC3E}">
        <p14:creationId xmlns:p14="http://schemas.microsoft.com/office/powerpoint/2010/main" val="3944884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8837" y="377432"/>
            <a:ext cx="11142375" cy="325173"/>
          </a:xfrm>
        </p:spPr>
        <p:txBody>
          <a:bodyPr>
            <a:noAutofit/>
          </a:bodyPr>
          <a:lstStyle/>
          <a:p>
            <a:r>
              <a:rPr lang="zh-CN" altLang="en-US" b="1" dirty="0"/>
              <a:t>丽泽项目重大问题跟踪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948873"/>
              </p:ext>
            </p:extLst>
          </p:nvPr>
        </p:nvGraphicFramePr>
        <p:xfrm>
          <a:off x="278837" y="950749"/>
          <a:ext cx="11634325" cy="5142873"/>
        </p:xfrm>
        <a:graphic>
          <a:graphicData uri="http://schemas.openxmlformats.org/drawingml/2006/table">
            <a:tbl>
              <a:tblPr/>
              <a:tblGrid>
                <a:gridCol w="12104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3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15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983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016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077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  <a:r>
                        <a:rPr lang="en-US" altLang="zh-C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问题说明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级别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对策</a:t>
                      </a:r>
                      <a:r>
                        <a:rPr lang="en-US" altLang="zh-C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决议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责任人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要求解决时限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697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接口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、接口不完备导致产品部分基础功能、园区一卡通功能无法实现；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需要尽快催促甲方准备一卡通、支付接口工作；</a:t>
                      </a:r>
                      <a:endParaRPr lang="zh-CN" alt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王中冠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2018.1.19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0123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项目质量管理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经统计，大部分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BUG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来源于物业服务功能模块，物业服务功能模块大部分是业务审批流程，技术框架的局限，会限制某些业务流程操作。再者，角色权限配置错误过多，导致测试成本过高。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rtl="0" fontAlgn="ctr">
                        <a:buAutoNum type="arabicPeriod"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乙方开发团队对功能和流程开发完毕后要做一轮测试工作，目前交付亿达未来的产品质量不是很高；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28600" indent="-228600" algn="l" rtl="0" fontAlgn="ctr">
                        <a:buAutoNum type="arabicPeriod"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对工作流中角色权限的设置要系统化、正规化；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28600" indent="-228600" algn="l" rtl="0" fontAlgn="ctr">
                        <a:buAutoNum type="arabicPeriod"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追加测试的项目交给赵磊自建。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</a:t>
                      </a:r>
                      <a:endParaRPr lang="en-US" altLang="zh-CN" sz="1200" b="1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</a:t>
                      </a: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BUG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</a:t>
                      </a:r>
                      <a:endParaRPr lang="en-US" altLang="zh-CN" sz="1200" b="0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ZHAOLEI 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今明</a:t>
                      </a: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天确认</a:t>
                      </a: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BUG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修改计划完成日期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2018.1.18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65536"/>
                  </a:ext>
                </a:extLst>
              </a:tr>
              <a:tr h="1214997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项目沟通管理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亿达未来与丽泽实施团队有时沟通会不顺畅；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在上线前倒数几周，乙方团队安排对应人员在亿达未来现场做对口人；（与赵磊商谈）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2018.1.22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43862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3746D018-6FC9-4D10-9B77-3BC96029A597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3698967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CE3A30F-FD9F-45F4-9EA6-73BB51368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1526478"/>
              </p:ext>
            </p:extLst>
          </p:nvPr>
        </p:nvGraphicFramePr>
        <p:xfrm>
          <a:off x="164720" y="1219053"/>
          <a:ext cx="11946971" cy="23080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69206">
                  <a:extLst>
                    <a:ext uri="{9D8B030D-6E8A-4147-A177-3AD203B41FA5}">
                      <a16:colId xmlns:a16="http://schemas.microsoft.com/office/drawing/2014/main" val="2714022162"/>
                    </a:ext>
                  </a:extLst>
                </a:gridCol>
                <a:gridCol w="566416">
                  <a:extLst>
                    <a:ext uri="{9D8B030D-6E8A-4147-A177-3AD203B41FA5}">
                      <a16:colId xmlns:a16="http://schemas.microsoft.com/office/drawing/2014/main" val="2099173431"/>
                    </a:ext>
                  </a:extLst>
                </a:gridCol>
                <a:gridCol w="616676">
                  <a:extLst>
                    <a:ext uri="{9D8B030D-6E8A-4147-A177-3AD203B41FA5}">
                      <a16:colId xmlns:a16="http://schemas.microsoft.com/office/drawing/2014/main" val="2548344842"/>
                    </a:ext>
                  </a:extLst>
                </a:gridCol>
                <a:gridCol w="916895">
                  <a:extLst>
                    <a:ext uri="{9D8B030D-6E8A-4147-A177-3AD203B41FA5}">
                      <a16:colId xmlns:a16="http://schemas.microsoft.com/office/drawing/2014/main" val="2770914484"/>
                    </a:ext>
                  </a:extLst>
                </a:gridCol>
                <a:gridCol w="1004795">
                  <a:extLst>
                    <a:ext uri="{9D8B030D-6E8A-4147-A177-3AD203B41FA5}">
                      <a16:colId xmlns:a16="http://schemas.microsoft.com/office/drawing/2014/main" val="484407483"/>
                    </a:ext>
                  </a:extLst>
                </a:gridCol>
                <a:gridCol w="918913">
                  <a:extLst>
                    <a:ext uri="{9D8B030D-6E8A-4147-A177-3AD203B41FA5}">
                      <a16:colId xmlns:a16="http://schemas.microsoft.com/office/drawing/2014/main" val="1166622395"/>
                    </a:ext>
                  </a:extLst>
                </a:gridCol>
                <a:gridCol w="919529">
                  <a:extLst>
                    <a:ext uri="{9D8B030D-6E8A-4147-A177-3AD203B41FA5}">
                      <a16:colId xmlns:a16="http://schemas.microsoft.com/office/drawing/2014/main" val="1321619604"/>
                    </a:ext>
                  </a:extLst>
                </a:gridCol>
                <a:gridCol w="735500">
                  <a:extLst>
                    <a:ext uri="{9D8B030D-6E8A-4147-A177-3AD203B41FA5}">
                      <a16:colId xmlns:a16="http://schemas.microsoft.com/office/drawing/2014/main" val="3353990265"/>
                    </a:ext>
                  </a:extLst>
                </a:gridCol>
                <a:gridCol w="835488">
                  <a:extLst>
                    <a:ext uri="{9D8B030D-6E8A-4147-A177-3AD203B41FA5}">
                      <a16:colId xmlns:a16="http://schemas.microsoft.com/office/drawing/2014/main" val="4239439051"/>
                    </a:ext>
                  </a:extLst>
                </a:gridCol>
                <a:gridCol w="666030">
                  <a:extLst>
                    <a:ext uri="{9D8B030D-6E8A-4147-A177-3AD203B41FA5}">
                      <a16:colId xmlns:a16="http://schemas.microsoft.com/office/drawing/2014/main" val="3101063558"/>
                    </a:ext>
                  </a:extLst>
                </a:gridCol>
                <a:gridCol w="711808">
                  <a:extLst>
                    <a:ext uri="{9D8B030D-6E8A-4147-A177-3AD203B41FA5}">
                      <a16:colId xmlns:a16="http://schemas.microsoft.com/office/drawing/2014/main" val="4077578454"/>
                    </a:ext>
                  </a:extLst>
                </a:gridCol>
                <a:gridCol w="2985715">
                  <a:extLst>
                    <a:ext uri="{9D8B030D-6E8A-4147-A177-3AD203B41FA5}">
                      <a16:colId xmlns:a16="http://schemas.microsoft.com/office/drawing/2014/main" val="4190401256"/>
                    </a:ext>
                  </a:extLst>
                </a:gridCol>
              </a:tblGrid>
              <a:tr h="349767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Status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Bu/CS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Request ID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Deal Name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Position Title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Hiring Demand Submit by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Hire Type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Job Level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Total # of</a:t>
                      </a:r>
                      <a:br>
                        <a:rPr lang="en-US" sz="900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HCs Required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HC Fulfiled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Need to Recruit</a:t>
                      </a:r>
                      <a:endParaRPr lang="en-US" sz="9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Comments</a:t>
                      </a:r>
                      <a:endParaRPr lang="en-US" sz="900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875597"/>
                  </a:ext>
                </a:extLst>
              </a:tr>
              <a:tr h="349767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Sourcing</a:t>
                      </a: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BU02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DL01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DLSP ERP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SAP FICO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Shen Yunzhe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Permanent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Level C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Sun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Qilun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,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Diao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Kun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,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Guanyuanyuan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,Zhao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Zhicheng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, Guan Yuan, Li Fa Wei ,Tian Jia </a:t>
                      </a:r>
                      <a:r>
                        <a:rPr lang="en-US" sz="900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lin</a:t>
                      </a: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,Target hire level C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903412"/>
                  </a:ext>
                </a:extLst>
              </a:tr>
              <a:tr h="23317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Sourcing</a:t>
                      </a: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BU02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DL06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DLSP ERP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Java Web </a:t>
                      </a:r>
                      <a:r>
                        <a:rPr lang="zh-CN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Shen Yunzhe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Permanent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Level E-</a:t>
                      </a:r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</a:t>
                      </a:r>
                      <a:endParaRPr lang="en-US" sz="9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Target Hire: </a:t>
                      </a:r>
                      <a:b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Level E(1) + level D(1)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246585"/>
                  </a:ext>
                </a:extLst>
              </a:tr>
              <a:tr h="19655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Sourcing</a:t>
                      </a:r>
                      <a:endParaRPr lang="en-US" sz="900" b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CS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DL07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F&amp;S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EA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Jiang Wenrui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Permanent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Level E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Under interview</a:t>
                      </a:r>
                      <a:endParaRPr lang="en-US" sz="9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09413"/>
                  </a:ext>
                </a:extLst>
              </a:tr>
              <a:tr h="23317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New Demand Approval</a:t>
                      </a:r>
                      <a:endParaRPr lang="en-US" sz="900" b="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BU01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DL10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智慧园区 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CRM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Lin </a:t>
                      </a:r>
                      <a:r>
                        <a:rPr lang="en-US" sz="900" dirty="0" err="1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Kexin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Permanent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Level D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9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移动端、客户端搭建</a:t>
                      </a:r>
                      <a:endParaRPr lang="en-US" sz="9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588499"/>
                  </a:ext>
                </a:extLst>
              </a:tr>
              <a:tr h="23317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New Demand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Approval</a:t>
                      </a:r>
                      <a:endParaRPr lang="en-US" sz="900" b="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BU01</a:t>
                      </a: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DL11</a:t>
                      </a: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智慧园区</a:t>
                      </a:r>
                      <a:endParaRPr lang="en-US" sz="900" kern="12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Android/IOS</a:t>
                      </a: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Lin </a:t>
                      </a:r>
                      <a:r>
                        <a:rPr lang="en-US" sz="900" kern="1200" dirty="0" err="1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Kexin</a:t>
                      </a:r>
                      <a:endParaRPr lang="en-US" sz="900" kern="12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Permanent</a:t>
                      </a: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Level E</a:t>
                      </a: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移动端、客户端搭建</a:t>
                      </a:r>
                      <a:endParaRPr lang="en-US" sz="900" kern="12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8563905"/>
                  </a:ext>
                </a:extLst>
              </a:tr>
              <a:tr h="23317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New Demand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Approval</a:t>
                      </a:r>
                      <a:endParaRPr lang="en-US" sz="900" b="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CS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DL12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CS-HR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HRD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Jiang Wenrui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Permanent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12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Level?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0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900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黄晓超</a:t>
                      </a:r>
                      <a:endParaRPr lang="en-US" sz="900" kern="1200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7603452"/>
                  </a:ext>
                </a:extLst>
              </a:tr>
              <a:tr h="191303">
                <a:tc gridSpan="8"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TOTAL</a:t>
                      </a: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 </a:t>
                      </a:r>
                      <a:endParaRPr lang="en-US" sz="900" b="1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57113" marR="57113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9881257"/>
                  </a:ext>
                </a:extLst>
              </a:tr>
            </a:tbl>
          </a:graphicData>
        </a:graphic>
      </p:graphicFrame>
      <p:sp>
        <p:nvSpPr>
          <p:cNvPr id="9" name="标题 1">
            <a:extLst>
              <a:ext uri="{FF2B5EF4-FFF2-40B4-BE49-F238E27FC236}">
                <a16:creationId xmlns:a16="http://schemas.microsoft.com/office/drawing/2014/main" id="{FE77BF67-D8E1-4FFF-9C0A-682D2B6C4BFA}"/>
              </a:ext>
            </a:extLst>
          </p:cNvPr>
          <p:cNvSpPr txBox="1">
            <a:spLocks/>
          </p:cNvSpPr>
          <p:nvPr/>
        </p:nvSpPr>
        <p:spPr>
          <a:xfrm>
            <a:off x="309363" y="227231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b="1" dirty="0"/>
              <a:t>HR RECRUITMENT UPDATE</a:t>
            </a:r>
            <a:r>
              <a:rPr lang="en-US" dirty="0"/>
              <a:t> 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A64B089-8F08-4D34-BF17-2A20EF72158A}"/>
              </a:ext>
            </a:extLst>
          </p:cNvPr>
          <p:cNvSpPr/>
          <p:nvPr/>
        </p:nvSpPr>
        <p:spPr>
          <a:xfrm>
            <a:off x="10824963" y="-49279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E71E446-1B76-4D7C-BC7F-527D2C767A69}"/>
              </a:ext>
            </a:extLst>
          </p:cNvPr>
          <p:cNvSpPr/>
          <p:nvPr/>
        </p:nvSpPr>
        <p:spPr>
          <a:xfrm>
            <a:off x="164720" y="6028469"/>
            <a:ext cx="11877580" cy="6943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FF0000"/>
                </a:solidFill>
              </a:rPr>
              <a:t>TO-DE DISCUSS: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SAP FICO 2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家猎头公司推荐人少，</a:t>
            </a:r>
            <a:r>
              <a:rPr lang="zh-CN" altLang="en-US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猎头反馈原因：</a:t>
            </a:r>
            <a:r>
              <a:rPr lang="en-US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、在项目上，暂时不看机会；</a:t>
            </a:r>
            <a:r>
              <a:rPr lang="en-US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、考虑甲方公司，期望未来不出差；</a:t>
            </a:r>
            <a:r>
              <a:rPr lang="en-US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 3</a:t>
            </a:r>
            <a:r>
              <a:rPr lang="zh-CN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、考虑规模大些的公司；</a:t>
            </a:r>
            <a:r>
              <a:rPr lang="en-US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、自由顾问；</a:t>
            </a:r>
            <a:r>
              <a:rPr lang="en-US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、未来方向只做运维，实施占很少部分；</a:t>
            </a:r>
            <a:r>
              <a:rPr lang="en-US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马上过年暂时不准备看机会</a:t>
            </a:r>
            <a:r>
              <a:rPr lang="en-US" altLang="zh-CN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Solution: 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扩展多方招聘渠道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加供应商 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新增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【51JOB) </a:t>
            </a:r>
          </a:p>
          <a:p>
            <a:pPr marL="171450" indent="-171450" fontAlgn="ctr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 Web,  1-D &amp; 1-E 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，（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）经理</a:t>
            </a:r>
            <a:r>
              <a:rPr 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在职时间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）不能年前</a:t>
            </a:r>
            <a:r>
              <a:rPr 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拿年终奖，</a:t>
            </a:r>
            <a:r>
              <a:rPr 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）通过后，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PENDING FOR OFFFER, 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年后到岗（尹宇澄</a:t>
            </a:r>
            <a:r>
              <a:rPr 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M</a:t>
            </a:r>
            <a:r>
              <a:rPr lang="en-US" altLang="zh-CN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apping</a:t>
            </a:r>
            <a:r>
              <a: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6A26D56-13DF-43FD-8141-7E193BF9514F}"/>
              </a:ext>
            </a:extLst>
          </p:cNvPr>
          <p:cNvSpPr txBox="1"/>
          <p:nvPr/>
        </p:nvSpPr>
        <p:spPr>
          <a:xfrm>
            <a:off x="149700" y="884147"/>
            <a:ext cx="1394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OVERALL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E0F48C5-8A19-4DEA-B4F6-12BBEE5334B1}"/>
              </a:ext>
            </a:extLst>
          </p:cNvPr>
          <p:cNvSpPr txBox="1"/>
          <p:nvPr/>
        </p:nvSpPr>
        <p:spPr>
          <a:xfrm>
            <a:off x="83082" y="3603045"/>
            <a:ext cx="2857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RECRUITMENT STATUS (B</a:t>
            </a:r>
            <a:r>
              <a:rPr lang="en-US" altLang="zh-CN" sz="1400" b="1" dirty="0"/>
              <a:t>y 1/17)</a:t>
            </a:r>
            <a:endParaRPr lang="en-US" sz="1400" b="1" dirty="0"/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B490F456-A21E-422C-AAFA-9C3A61F057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0000358"/>
              </p:ext>
            </p:extLst>
          </p:nvPr>
        </p:nvGraphicFramePr>
        <p:xfrm>
          <a:off x="164720" y="3931371"/>
          <a:ext cx="11944196" cy="2006901"/>
        </p:xfrm>
        <a:graphic>
          <a:graphicData uri="http://schemas.openxmlformats.org/drawingml/2006/table">
            <a:tbl>
              <a:tblPr/>
              <a:tblGrid>
                <a:gridCol w="439543">
                  <a:extLst>
                    <a:ext uri="{9D8B030D-6E8A-4147-A177-3AD203B41FA5}">
                      <a16:colId xmlns:a16="http://schemas.microsoft.com/office/drawing/2014/main" val="3011186286"/>
                    </a:ext>
                  </a:extLst>
                </a:gridCol>
                <a:gridCol w="637519">
                  <a:extLst>
                    <a:ext uri="{9D8B030D-6E8A-4147-A177-3AD203B41FA5}">
                      <a16:colId xmlns:a16="http://schemas.microsoft.com/office/drawing/2014/main" val="128549796"/>
                    </a:ext>
                  </a:extLst>
                </a:gridCol>
                <a:gridCol w="428542">
                  <a:extLst>
                    <a:ext uri="{9D8B030D-6E8A-4147-A177-3AD203B41FA5}">
                      <a16:colId xmlns:a16="http://schemas.microsoft.com/office/drawing/2014/main" val="537888583"/>
                    </a:ext>
                  </a:extLst>
                </a:gridCol>
                <a:gridCol w="455711">
                  <a:extLst>
                    <a:ext uri="{9D8B030D-6E8A-4147-A177-3AD203B41FA5}">
                      <a16:colId xmlns:a16="http://schemas.microsoft.com/office/drawing/2014/main" val="2495692053"/>
                    </a:ext>
                  </a:extLst>
                </a:gridCol>
                <a:gridCol w="628852">
                  <a:extLst>
                    <a:ext uri="{9D8B030D-6E8A-4147-A177-3AD203B41FA5}">
                      <a16:colId xmlns:a16="http://schemas.microsoft.com/office/drawing/2014/main" val="2306031189"/>
                    </a:ext>
                  </a:extLst>
                </a:gridCol>
                <a:gridCol w="559241">
                  <a:extLst>
                    <a:ext uri="{9D8B030D-6E8A-4147-A177-3AD203B41FA5}">
                      <a16:colId xmlns:a16="http://schemas.microsoft.com/office/drawing/2014/main" val="2267618478"/>
                    </a:ext>
                  </a:extLst>
                </a:gridCol>
                <a:gridCol w="818257">
                  <a:extLst>
                    <a:ext uri="{9D8B030D-6E8A-4147-A177-3AD203B41FA5}">
                      <a16:colId xmlns:a16="http://schemas.microsoft.com/office/drawing/2014/main" val="1288752400"/>
                    </a:ext>
                  </a:extLst>
                </a:gridCol>
                <a:gridCol w="818257">
                  <a:extLst>
                    <a:ext uri="{9D8B030D-6E8A-4147-A177-3AD203B41FA5}">
                      <a16:colId xmlns:a16="http://schemas.microsoft.com/office/drawing/2014/main" val="1828322500"/>
                    </a:ext>
                  </a:extLst>
                </a:gridCol>
                <a:gridCol w="606334">
                  <a:extLst>
                    <a:ext uri="{9D8B030D-6E8A-4147-A177-3AD203B41FA5}">
                      <a16:colId xmlns:a16="http://schemas.microsoft.com/office/drawing/2014/main" val="1447697867"/>
                    </a:ext>
                  </a:extLst>
                </a:gridCol>
                <a:gridCol w="606334">
                  <a:extLst>
                    <a:ext uri="{9D8B030D-6E8A-4147-A177-3AD203B41FA5}">
                      <a16:colId xmlns:a16="http://schemas.microsoft.com/office/drawing/2014/main" val="1472262197"/>
                    </a:ext>
                  </a:extLst>
                </a:gridCol>
                <a:gridCol w="606334">
                  <a:extLst>
                    <a:ext uri="{9D8B030D-6E8A-4147-A177-3AD203B41FA5}">
                      <a16:colId xmlns:a16="http://schemas.microsoft.com/office/drawing/2014/main" val="2062964447"/>
                    </a:ext>
                  </a:extLst>
                </a:gridCol>
                <a:gridCol w="606334">
                  <a:extLst>
                    <a:ext uri="{9D8B030D-6E8A-4147-A177-3AD203B41FA5}">
                      <a16:colId xmlns:a16="http://schemas.microsoft.com/office/drawing/2014/main" val="2313065909"/>
                    </a:ext>
                  </a:extLst>
                </a:gridCol>
                <a:gridCol w="417959">
                  <a:extLst>
                    <a:ext uri="{9D8B030D-6E8A-4147-A177-3AD203B41FA5}">
                      <a16:colId xmlns:a16="http://schemas.microsoft.com/office/drawing/2014/main" val="3416742224"/>
                    </a:ext>
                  </a:extLst>
                </a:gridCol>
                <a:gridCol w="606334">
                  <a:extLst>
                    <a:ext uri="{9D8B030D-6E8A-4147-A177-3AD203B41FA5}">
                      <a16:colId xmlns:a16="http://schemas.microsoft.com/office/drawing/2014/main" val="1905408154"/>
                    </a:ext>
                  </a:extLst>
                </a:gridCol>
                <a:gridCol w="606334">
                  <a:extLst>
                    <a:ext uri="{9D8B030D-6E8A-4147-A177-3AD203B41FA5}">
                      <a16:colId xmlns:a16="http://schemas.microsoft.com/office/drawing/2014/main" val="2647988346"/>
                    </a:ext>
                  </a:extLst>
                </a:gridCol>
                <a:gridCol w="606334">
                  <a:extLst>
                    <a:ext uri="{9D8B030D-6E8A-4147-A177-3AD203B41FA5}">
                      <a16:colId xmlns:a16="http://schemas.microsoft.com/office/drawing/2014/main" val="1940967666"/>
                    </a:ext>
                  </a:extLst>
                </a:gridCol>
                <a:gridCol w="606334">
                  <a:extLst>
                    <a:ext uri="{9D8B030D-6E8A-4147-A177-3AD203B41FA5}">
                      <a16:colId xmlns:a16="http://schemas.microsoft.com/office/drawing/2014/main" val="858181545"/>
                    </a:ext>
                  </a:extLst>
                </a:gridCol>
                <a:gridCol w="629881">
                  <a:extLst>
                    <a:ext uri="{9D8B030D-6E8A-4147-A177-3AD203B41FA5}">
                      <a16:colId xmlns:a16="http://schemas.microsoft.com/office/drawing/2014/main" val="2776519884"/>
                    </a:ext>
                  </a:extLst>
                </a:gridCol>
                <a:gridCol w="629881">
                  <a:extLst>
                    <a:ext uri="{9D8B030D-6E8A-4147-A177-3AD203B41FA5}">
                      <a16:colId xmlns:a16="http://schemas.microsoft.com/office/drawing/2014/main" val="3919516798"/>
                    </a:ext>
                  </a:extLst>
                </a:gridCol>
                <a:gridCol w="629881">
                  <a:extLst>
                    <a:ext uri="{9D8B030D-6E8A-4147-A177-3AD203B41FA5}">
                      <a16:colId xmlns:a16="http://schemas.microsoft.com/office/drawing/2014/main" val="2169109469"/>
                    </a:ext>
                  </a:extLst>
                </a:gridCol>
              </a:tblGrid>
              <a:tr h="346285"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BASIC INFO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CV SCREEN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8E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PHONE INTERVIEW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591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F2F INTERVIEW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FINAL-OFFER CONFIRMATION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811056"/>
                  </a:ext>
                </a:extLst>
              </a:tr>
              <a:tr h="10144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REQUEST NO.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Work Streams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HC Fulfilled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Status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Target Career Level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Level 1 -  Hiring Manager</a:t>
                      </a:r>
                      <a:b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(CV Review &amp; Phone Interview)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Level 2 - Hiring Manager</a:t>
                      </a:r>
                      <a:b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(F2F Interview &amp; Offer Confirmation 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# of CVs Received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8E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CV Fail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8E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# of CVs Pending for Phone Interview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# of Phone Interviews</a:t>
                      </a:r>
                      <a:b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Completed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Phone Fail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# of CVs Pending for F2F Interview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# of F2F Interviews Completed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F2F Fail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个人原因没参加二面 </a:t>
                      </a: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Fail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FAIL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PASS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PENDING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394743"/>
                  </a:ext>
                </a:extLst>
              </a:tr>
              <a:tr h="2153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DL-01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SAP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Sourcing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Level C~F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Shen Yunzhe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Shen Yunzhe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359051"/>
                  </a:ext>
                </a:extLst>
              </a:tr>
              <a:tr h="2153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DL-11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JAVA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Sourcing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Level E+D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Shen Yunzhe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Shen Yunzhe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0369653"/>
                  </a:ext>
                </a:extLst>
              </a:tr>
              <a:tr h="2153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DL-13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Sourcing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Level 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Jiang Wenrui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Jiang Wenrui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2607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5042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7E9B0F-7CEA-40BC-8181-49E0FAF2E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Pipeline Updates 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EF44842-2952-4D75-985C-06CCA88781E1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LIN KEXIN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F8D22754-5DFE-4B6E-94FE-64304F1A99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4694354"/>
              </p:ext>
            </p:extLst>
          </p:nvPr>
        </p:nvGraphicFramePr>
        <p:xfrm>
          <a:off x="98425" y="98425"/>
          <a:ext cx="11915775" cy="602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2" name="Worksheet" r:id="rId3" imgW="11915617" imgH="6029543" progId="Excel.Sheet.12">
                  <p:embed/>
                </p:oleObj>
              </mc:Choice>
              <mc:Fallback>
                <p:oleObj name="Worksheet" r:id="rId3" imgW="11915617" imgH="602954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1915775" cy="6029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9388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4EFEA5D8-68B4-4C28-8F5F-42B35BAC36A6}"/>
              </a:ext>
            </a:extLst>
          </p:cNvPr>
          <p:cNvSpPr txBox="1">
            <a:spLocks/>
          </p:cNvSpPr>
          <p:nvPr/>
        </p:nvSpPr>
        <p:spPr>
          <a:xfrm>
            <a:off x="309363" y="227231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b="1" dirty="0"/>
              <a:t>HR Plan </a:t>
            </a:r>
            <a:r>
              <a:rPr lang="en-US" altLang="zh-CN" b="1" dirty="0"/>
              <a:t>&amp; Timelines</a:t>
            </a:r>
            <a:endParaRPr lang="en-US" b="1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BFFA4CB0-37FE-4B4B-B307-11B88918A3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560485"/>
              </p:ext>
            </p:extLst>
          </p:nvPr>
        </p:nvGraphicFramePr>
        <p:xfrm>
          <a:off x="139367" y="903450"/>
          <a:ext cx="11797112" cy="5829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941">
                  <a:extLst>
                    <a:ext uri="{9D8B030D-6E8A-4147-A177-3AD203B41FA5}">
                      <a16:colId xmlns:a16="http://schemas.microsoft.com/office/drawing/2014/main" val="1977171500"/>
                    </a:ext>
                  </a:extLst>
                </a:gridCol>
                <a:gridCol w="2140901">
                  <a:extLst>
                    <a:ext uri="{9D8B030D-6E8A-4147-A177-3AD203B41FA5}">
                      <a16:colId xmlns:a16="http://schemas.microsoft.com/office/drawing/2014/main" val="3442859548"/>
                    </a:ext>
                  </a:extLst>
                </a:gridCol>
                <a:gridCol w="1199123">
                  <a:extLst>
                    <a:ext uri="{9D8B030D-6E8A-4147-A177-3AD203B41FA5}">
                      <a16:colId xmlns:a16="http://schemas.microsoft.com/office/drawing/2014/main" val="1209447292"/>
                    </a:ext>
                  </a:extLst>
                </a:gridCol>
                <a:gridCol w="941777">
                  <a:extLst>
                    <a:ext uri="{9D8B030D-6E8A-4147-A177-3AD203B41FA5}">
                      <a16:colId xmlns:a16="http://schemas.microsoft.com/office/drawing/2014/main" val="3414584679"/>
                    </a:ext>
                  </a:extLst>
                </a:gridCol>
                <a:gridCol w="1159627">
                  <a:extLst>
                    <a:ext uri="{9D8B030D-6E8A-4147-A177-3AD203B41FA5}">
                      <a16:colId xmlns:a16="http://schemas.microsoft.com/office/drawing/2014/main" val="3615272753"/>
                    </a:ext>
                  </a:extLst>
                </a:gridCol>
                <a:gridCol w="5409743">
                  <a:extLst>
                    <a:ext uri="{9D8B030D-6E8A-4147-A177-3AD203B41FA5}">
                      <a16:colId xmlns:a16="http://schemas.microsoft.com/office/drawing/2014/main" val="3385427232"/>
                    </a:ext>
                  </a:extLst>
                </a:gridCol>
              </a:tblGrid>
              <a:tr h="370108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  <a:ea typeface="微软雅黑" panose="020B0503020204020204" pitchFamily="34" charset="-122"/>
                        </a:rPr>
                        <a:t>AREA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TASK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OWNER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STATUS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PLANNED/ACTUAL COMPLETE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COMMENTS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8692697"/>
                  </a:ext>
                </a:extLst>
              </a:tr>
              <a:tr h="471046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  <a:ea typeface="微软雅黑" panose="020B0503020204020204" pitchFamily="34" charset="-122"/>
                        </a:rPr>
                        <a:t>C&amp;B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1.</a:t>
                      </a:r>
                      <a:r>
                        <a:rPr lang="zh-CN" altLang="en-US" sz="11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员工年度绩效评估</a:t>
                      </a:r>
                      <a:endParaRPr lang="en-US" sz="11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r>
                        <a:rPr lang="en-US" altLang="zh-CN" sz="11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2.</a:t>
                      </a:r>
                      <a:r>
                        <a:rPr lang="zh-CN" altLang="en-US" sz="11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薪酬架构</a:t>
                      </a:r>
                      <a:endParaRPr lang="en-US" sz="11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HUANG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NOT START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FEB-TBD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139758"/>
                  </a:ext>
                </a:extLst>
              </a:tr>
              <a:tr h="656100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+mn-lt"/>
                          <a:ea typeface="微软雅黑" panose="020B0503020204020204" pitchFamily="34" charset="-122"/>
                        </a:rPr>
                        <a:t>POLICY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b="0" kern="1200" dirty="0">
                          <a:solidFill>
                            <a:schemeClr val="dk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&amp; PROCESS</a:t>
                      </a:r>
                      <a:endParaRPr lang="zh-CN" altLang="en-US" sz="1100" b="0" kern="1200" dirty="0">
                        <a:solidFill>
                          <a:schemeClr val="dk1"/>
                        </a:solidFill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  <a:r>
                        <a:rPr lang="zh-CN" altLang="en-US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个制度第二次</a:t>
                      </a:r>
                      <a:r>
                        <a:rPr lang="zh-CN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修改 </a:t>
                      </a:r>
                      <a:r>
                        <a:rPr lang="en-US" altLang="zh-C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 SAP P</a:t>
                      </a:r>
                      <a:r>
                        <a:rPr lang="zh-CN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制度</a:t>
                      </a:r>
                      <a:endParaRPr lang="en-US" sz="11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+mn-lt"/>
                          <a:ea typeface="微软雅黑" panose="020B0503020204020204" pitchFamily="34" charset="-122"/>
                        </a:rPr>
                        <a:t>LINDA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+mn-lt"/>
                          <a:ea typeface="微软雅黑" panose="020B0503020204020204" pitchFamily="34" charset="-122"/>
                        </a:rPr>
                        <a:t>IN PROGRESS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1/2</a:t>
                      </a:r>
                      <a:r>
                        <a:rPr lang="en-US" altLang="zh-CN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3</a:t>
                      </a:r>
                      <a:endParaRPr lang="en-US" sz="11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r>
                        <a:rPr lang="en-US" altLang="zh-CN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SAP P-</a:t>
                      </a:r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制度</a:t>
                      </a:r>
                      <a:r>
                        <a:rPr lang="en-US" altLang="zh-CN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LINDA</a:t>
                      </a:r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拟定修改中，计划</a:t>
                      </a:r>
                      <a:r>
                        <a:rPr lang="en-US" altLang="zh-CN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1/23</a:t>
                      </a:r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日完成</a:t>
                      </a:r>
                      <a:endParaRPr lang="en-US" altLang="zh-CN" sz="1100" dirty="0">
                        <a:solidFill>
                          <a:srgbClr val="0000FF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altLang="zh-CN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个</a:t>
                      </a:r>
                      <a:r>
                        <a:rPr lang="en-US" altLang="zh-CN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HR</a:t>
                      </a:r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制度，二次修改保留，暂不提交新版至平台，等张毅 基于</a:t>
                      </a:r>
                      <a:r>
                        <a:rPr lang="en-US" altLang="zh-CN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V1.0</a:t>
                      </a:r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的更改</a:t>
                      </a:r>
                      <a:r>
                        <a:rPr lang="en-US" altLang="zh-CN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Comments</a:t>
                      </a:r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修改即可， 剩余修改点，</a:t>
                      </a:r>
                      <a:r>
                        <a:rPr lang="en-US" altLang="zh-CN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LINDA offline</a:t>
                      </a:r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记录，待</a:t>
                      </a:r>
                      <a:r>
                        <a:rPr lang="en-US" altLang="zh-CN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V3.0</a:t>
                      </a:r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更新版再添加修改</a:t>
                      </a:r>
                      <a:endParaRPr lang="en-US" sz="1100" dirty="0">
                        <a:solidFill>
                          <a:srgbClr val="0000FF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881586"/>
                  </a:ext>
                </a:extLst>
              </a:tr>
              <a:tr h="285992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实习生考核流程</a:t>
                      </a:r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</a:t>
                      </a:r>
                      <a:r>
                        <a:rPr lang="zh-CN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表格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HUANG  </a:t>
                      </a:r>
                      <a:r>
                        <a:rPr lang="en-US" altLang="zh-CN" sz="11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+ </a:t>
                      </a: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LINDA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NOT START</a:t>
                      </a:r>
                      <a:endPara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FEB-TBD</a:t>
                      </a:r>
                      <a:endPara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LINDA</a:t>
                      </a:r>
                      <a:r>
                        <a:rPr lang="zh-CN" alt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已拟定完成考核表格    待</a:t>
                      </a:r>
                      <a:r>
                        <a:rPr lang="en-US" altLang="zh-CN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HRD</a:t>
                      </a:r>
                      <a:r>
                        <a:rPr lang="zh-CN" alt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审阅</a:t>
                      </a:r>
                      <a:endParaRPr lang="en-US" sz="11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483790"/>
                  </a:ext>
                </a:extLst>
              </a:tr>
              <a:tr h="285992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正式员工试用期流程</a:t>
                      </a:r>
                      <a:r>
                        <a:rPr lang="en-US" altLang="zh-C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</a:t>
                      </a:r>
                      <a:r>
                        <a:rPr lang="zh-CN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表格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HUANG  </a:t>
                      </a:r>
                      <a:r>
                        <a:rPr lang="en-US" altLang="zh-CN" sz="11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+ </a:t>
                      </a: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LINDA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NOT START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FEB-TBD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LINDA</a:t>
                      </a:r>
                      <a:r>
                        <a:rPr lang="zh-CN" alt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已拟定完成考核表格    待</a:t>
                      </a:r>
                      <a:r>
                        <a:rPr lang="en-US" altLang="zh-CN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HRD</a:t>
                      </a:r>
                      <a:r>
                        <a:rPr lang="zh-CN" alt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审阅</a:t>
                      </a:r>
                      <a:endParaRPr lang="en-US" sz="11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7634381"/>
                  </a:ext>
                </a:extLst>
              </a:tr>
              <a:tr h="285992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b="0" kern="1200" dirty="0">
                          <a:solidFill>
                            <a:schemeClr val="dk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RECRUITING</a:t>
                      </a:r>
                      <a:endParaRPr lang="zh-CN" altLang="en-US" sz="1100" b="0" kern="1200" dirty="0">
                        <a:solidFill>
                          <a:schemeClr val="dk1"/>
                        </a:solidFill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大连市星海大型招聘会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+mn-lt"/>
                          <a:ea typeface="微软雅黑" panose="020B0503020204020204" pitchFamily="34" charset="-122"/>
                        </a:rPr>
                        <a:t>LINDA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+mn-lt"/>
                          <a:ea typeface="微软雅黑" panose="020B0503020204020204" pitchFamily="34" charset="-122"/>
                        </a:rPr>
                        <a:t>IN PROGRESS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1/23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方案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LINDA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确认，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个展位已定， 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VAREINA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申请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月底付款，需要市场部配合宣传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VIDEO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等</a:t>
                      </a:r>
                      <a:endParaRPr lang="en-US" sz="11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3487727"/>
                  </a:ext>
                </a:extLst>
              </a:tr>
              <a:tr h="471046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猎头合同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+mn-lt"/>
                          <a:ea typeface="微软雅黑" panose="020B0503020204020204" pitchFamily="34" charset="-122"/>
                        </a:rPr>
                        <a:t>VAREINA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+mn-lt"/>
                          <a:ea typeface="微软雅黑" panose="020B0503020204020204" pitchFamily="34" charset="-122"/>
                        </a:rPr>
                        <a:t>IN PROGRESS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1/17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迪锐普： </a:t>
                      </a:r>
                      <a:r>
                        <a:rPr lang="en-US" sz="1100" dirty="0">
                          <a:solidFill>
                            <a:srgbClr val="0000FF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Under Legal Approval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， 计划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支付已入职的猎头费</a:t>
                      </a:r>
                      <a:endParaRPr lang="en-US" altLang="zh-CN" sz="1100" dirty="0"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r>
                        <a:rPr lang="zh-CN" altLang="en-US" sz="1100" dirty="0">
                          <a:solidFill>
                            <a:srgbClr val="FF0000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唯度： </a:t>
                      </a:r>
                      <a:r>
                        <a:rPr lang="en-US" altLang="zh-CN" sz="1100" dirty="0">
                          <a:solidFill>
                            <a:srgbClr val="FF0000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Waiting for Contract from Vendor</a:t>
                      </a:r>
                      <a:endParaRPr lang="en-US" sz="1100" dirty="0">
                        <a:solidFill>
                          <a:srgbClr val="FF0000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307197"/>
                  </a:ext>
                </a:extLst>
              </a:tr>
              <a:tr h="285992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b="0" kern="1200" dirty="0">
                          <a:solidFill>
                            <a:schemeClr val="dk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REPORTING</a:t>
                      </a:r>
                      <a:endParaRPr lang="zh-CN" altLang="en-US" sz="1100" b="0" kern="1200" dirty="0">
                        <a:solidFill>
                          <a:schemeClr val="dk1"/>
                        </a:solidFill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Weekly HCs &amp; ATTRITION REPORT</a:t>
                      </a:r>
                      <a:endParaRPr lang="zh-CN" alt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LINDA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Complete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1/1</a:t>
                      </a:r>
                      <a:r>
                        <a:rPr lang="en-US" altLang="zh-CN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9</a:t>
                      </a:r>
                      <a:endParaRPr 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模板已完成，本周五开始发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5645483"/>
                  </a:ext>
                </a:extLst>
              </a:tr>
              <a:tr h="285992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1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Weekly Recruiting Report</a:t>
                      </a:r>
                      <a:endParaRPr lang="zh-CN" alt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LINDA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Complete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1/1</a:t>
                      </a:r>
                      <a:r>
                        <a:rPr lang="en-US" altLang="zh-CN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9</a:t>
                      </a:r>
                      <a:endParaRPr 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模板已完成，本周五开始发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591825"/>
                  </a:ext>
                </a:extLst>
              </a:tr>
              <a:tr h="776651"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100" b="0" kern="1200" dirty="0">
                          <a:solidFill>
                            <a:schemeClr val="dk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TRAINING</a:t>
                      </a:r>
                      <a:endParaRPr lang="en-US" sz="1100" b="0" kern="1200" dirty="0">
                        <a:solidFill>
                          <a:schemeClr val="dk1"/>
                        </a:solidFill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  <a:ea typeface="微软雅黑" panose="020B0503020204020204" pitchFamily="34" charset="-122"/>
                        </a:rPr>
                        <a:t>NEW JOINER ORIENTATION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+mn-lt"/>
                          <a:ea typeface="微软雅黑" panose="020B0503020204020204" pitchFamily="34" charset="-122"/>
                        </a:rPr>
                        <a:t>LINDA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+mn-lt"/>
                          <a:ea typeface="微软雅黑" panose="020B0503020204020204" pitchFamily="34" charset="-122"/>
                        </a:rPr>
                        <a:t>IN PROGRESS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1/22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 b="1" dirty="0">
                          <a:latin typeface="+mn-lt"/>
                          <a:ea typeface="微软雅黑" panose="020B0503020204020204" pitchFamily="34" charset="-122"/>
                        </a:rPr>
                        <a:t>规则：</a:t>
                      </a:r>
                      <a:r>
                        <a:rPr lang="zh-CN" altLang="en-US" sz="1100" kern="1200" dirty="0">
                          <a:solidFill>
                            <a:srgbClr val="FF0000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公司要求所有新入职员工在入职</a:t>
                      </a:r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100" kern="1200" dirty="0">
                          <a:solidFill>
                            <a:srgbClr val="FF0000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个月内必须参加</a:t>
                      </a:r>
                      <a:r>
                        <a:rPr lang="en-US" sz="1100" kern="1200" dirty="0">
                          <a:solidFill>
                            <a:srgbClr val="FF0000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NJO</a:t>
                      </a:r>
                      <a:endParaRPr lang="en-US" altLang="zh-CN" sz="1100" kern="1200" dirty="0">
                        <a:solidFill>
                          <a:srgbClr val="FF0000"/>
                        </a:solidFill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r>
                        <a:rPr lang="zh-CN" altLang="en-US" sz="1100" b="1" kern="1200" dirty="0">
                          <a:solidFill>
                            <a:schemeClr val="dk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特批流程 </a:t>
                      </a:r>
                      <a:r>
                        <a:rPr lang="en-US" altLang="zh-CN" sz="1100" b="1" kern="1200" dirty="0">
                          <a:solidFill>
                            <a:schemeClr val="dk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– XW</a:t>
                      </a:r>
                      <a:r>
                        <a:rPr lang="zh-CN" altLang="en-US" sz="1100" b="1" kern="1200" dirty="0">
                          <a:solidFill>
                            <a:schemeClr val="dk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已会议确认可以执行。</a:t>
                      </a:r>
                      <a:endParaRPr lang="en-US" altLang="zh-CN" sz="1100" b="1" kern="1200" dirty="0">
                        <a:solidFill>
                          <a:schemeClr val="dk1"/>
                        </a:solidFill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55052"/>
                  </a:ext>
                </a:extLst>
              </a:tr>
              <a:tr h="285992">
                <a:tc vMerge="1">
                  <a:txBody>
                    <a:bodyPr/>
                    <a:lstStyle/>
                    <a:p>
                      <a:endParaRPr lang="en-US" sz="12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  <a:ea typeface="微软雅黑" panose="020B0503020204020204" pitchFamily="34" charset="-122"/>
                        </a:rPr>
                        <a:t>ANNUAL TRAINING PLAN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  <a:ea typeface="微软雅黑" panose="020B0503020204020204" pitchFamily="34" charset="-122"/>
                        </a:rPr>
                        <a:t>LINDA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+mn-lt"/>
                          <a:ea typeface="微软雅黑" panose="020B0503020204020204" pitchFamily="34" charset="-122"/>
                        </a:rPr>
                        <a:t>IN PROGRESS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1/19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待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HR 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培训计划出来后，再探讨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#</a:t>
                      </a:r>
                      <a:endParaRPr lang="en-US" sz="11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5596117"/>
                  </a:ext>
                </a:extLst>
              </a:tr>
              <a:tr h="285992">
                <a:tc rowSpan="3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b="0" kern="1200" dirty="0">
                          <a:solidFill>
                            <a:schemeClr val="dk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EMPLOYEE PROGRAM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员工委员会（月度）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LINDA</a:t>
                      </a:r>
                      <a:r>
                        <a:rPr lang="en-US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+mn-lt"/>
                          <a:ea typeface="微软雅黑" panose="020B0503020204020204" pitchFamily="34" charset="-122"/>
                        </a:rPr>
                        <a:t>IN PROGRESS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1/23</a:t>
                      </a:r>
                      <a:endParaRPr lang="en-US" sz="11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 PLAN: 1/23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初稿待审批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， 计划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月份开始</a:t>
                      </a:r>
                      <a:endParaRPr lang="en-US" sz="11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150284"/>
                  </a:ext>
                </a:extLst>
              </a:tr>
              <a:tr h="471046">
                <a:tc v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最佳员工评选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BEST OF THE BEST PROGRAM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HUANG</a:t>
                      </a: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+LINDA</a:t>
                      </a: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NOT START</a:t>
                      </a:r>
                      <a:endPara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FEB-TBD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PLAN: 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季度性评比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月定稿，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3 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月份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nomination</a:t>
                      </a:r>
                      <a:endParaRPr lang="en-US" sz="11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6141879"/>
                  </a:ext>
                </a:extLst>
              </a:tr>
              <a:tr h="471046">
                <a:tc v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职业导师制度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CAREER CONSULING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HUANG</a:t>
                      </a: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+LINDA</a:t>
                      </a: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NOT START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FEB-TBD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PLAN: 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计划</a:t>
                      </a:r>
                      <a:r>
                        <a:rPr lang="en-US" altLang="zh-CN" sz="1100" dirty="0">
                          <a:latin typeface="+mn-lt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100" dirty="0">
                          <a:latin typeface="+mn-lt"/>
                          <a:ea typeface="微软雅黑" panose="020B0503020204020204" pitchFamily="34" charset="-122"/>
                        </a:rPr>
                        <a:t>月份开始</a:t>
                      </a:r>
                      <a:endParaRPr lang="en-US" sz="11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3955598"/>
                  </a:ext>
                </a:extLst>
              </a:tr>
            </a:tbl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14011077-2240-442D-8583-8CDBA4E3AC7B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</p:spTree>
    <p:extLst>
      <p:ext uri="{BB962C8B-B14F-4D97-AF65-F5344CB8AC3E}">
        <p14:creationId xmlns:p14="http://schemas.microsoft.com/office/powerpoint/2010/main" val="1976808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HR TO-DO LIST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452ABD8-6F0C-462F-9B88-A2A05CBE4A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439689"/>
              </p:ext>
            </p:extLst>
          </p:nvPr>
        </p:nvGraphicFramePr>
        <p:xfrm>
          <a:off x="164720" y="914637"/>
          <a:ext cx="11881724" cy="3416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5845">
                  <a:extLst>
                    <a:ext uri="{9D8B030D-6E8A-4147-A177-3AD203B41FA5}">
                      <a16:colId xmlns:a16="http://schemas.microsoft.com/office/drawing/2014/main" val="3141032311"/>
                    </a:ext>
                  </a:extLst>
                </a:gridCol>
                <a:gridCol w="2146376">
                  <a:extLst>
                    <a:ext uri="{9D8B030D-6E8A-4147-A177-3AD203B41FA5}">
                      <a16:colId xmlns:a16="http://schemas.microsoft.com/office/drawing/2014/main" val="2332546321"/>
                    </a:ext>
                  </a:extLst>
                </a:gridCol>
                <a:gridCol w="3426358">
                  <a:extLst>
                    <a:ext uri="{9D8B030D-6E8A-4147-A177-3AD203B41FA5}">
                      <a16:colId xmlns:a16="http://schemas.microsoft.com/office/drawing/2014/main" val="3521014990"/>
                    </a:ext>
                  </a:extLst>
                </a:gridCol>
                <a:gridCol w="1117902">
                  <a:extLst>
                    <a:ext uri="{9D8B030D-6E8A-4147-A177-3AD203B41FA5}">
                      <a16:colId xmlns:a16="http://schemas.microsoft.com/office/drawing/2014/main" val="3051251154"/>
                    </a:ext>
                  </a:extLst>
                </a:gridCol>
                <a:gridCol w="901535">
                  <a:extLst>
                    <a:ext uri="{9D8B030D-6E8A-4147-A177-3AD203B41FA5}">
                      <a16:colId xmlns:a16="http://schemas.microsoft.com/office/drawing/2014/main" val="1079632106"/>
                    </a:ext>
                  </a:extLst>
                </a:gridCol>
                <a:gridCol w="1250129">
                  <a:extLst>
                    <a:ext uri="{9D8B030D-6E8A-4147-A177-3AD203B41FA5}">
                      <a16:colId xmlns:a16="http://schemas.microsoft.com/office/drawing/2014/main" val="2763216817"/>
                    </a:ext>
                  </a:extLst>
                </a:gridCol>
                <a:gridCol w="2103579">
                  <a:extLst>
                    <a:ext uri="{9D8B030D-6E8A-4147-A177-3AD203B41FA5}">
                      <a16:colId xmlns:a16="http://schemas.microsoft.com/office/drawing/2014/main" val="4107450867"/>
                    </a:ext>
                  </a:extLst>
                </a:gridCol>
              </a:tblGrid>
              <a:tr h="420700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PRIORITY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200" b="1" kern="1200" dirty="0">
                          <a:solidFill>
                            <a:schemeClr val="lt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AREA</a:t>
                      </a:r>
                      <a:endParaRPr lang="zh-CN" altLang="en-US" sz="1200" b="1" kern="1200" dirty="0">
                        <a:solidFill>
                          <a:schemeClr val="lt1"/>
                        </a:solidFill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200" b="1" kern="1200" dirty="0">
                          <a:solidFill>
                            <a:schemeClr val="lt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ACTION REQUIRED</a:t>
                      </a:r>
                      <a:endParaRPr lang="zh-CN" altLang="en-US" sz="1200" b="1" kern="1200" dirty="0">
                        <a:solidFill>
                          <a:schemeClr val="lt1"/>
                        </a:solidFill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STATUS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OWNER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PLANNED/ACTUAL COMPLETE DATE</a:t>
                      </a:r>
                      <a:endParaRPr lang="zh-CN" alt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COMMENTS</a:t>
                      </a:r>
                      <a:endParaRPr lang="zh-CN" alt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352838"/>
                  </a:ext>
                </a:extLst>
              </a:tr>
              <a:tr h="612976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HIGH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徐寿白</a:t>
                      </a:r>
                      <a:endParaRPr lang="en-US" altLang="zh-CN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l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HUARUI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入职手续</a:t>
                      </a:r>
                      <a:endParaRPr 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defTabSz="914400" rtl="0" eaLnBrk="1" fontAlgn="ctr" latinLnBrk="0" hangingPunct="1">
                        <a:buAutoNum type="arabicPeriod"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XW 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通知 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BJ </a:t>
                      </a:r>
                      <a:r>
                        <a:rPr lang="en-US" altLang="zh-CN" sz="12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Zhangyi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 + Zhangli 2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日入职徐寿白， 需要到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HUARUI , 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说明背景，二位了解情况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defTabSz="914400" rtl="0" eaLnBrk="1" fontAlgn="ctr" latinLnBrk="0" hangingPunct="1">
                        <a:buAutoNum type="arabicPeriod"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联系华瑞金总， 告诉情况同意入职</a:t>
                      </a: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Lin </a:t>
                      </a:r>
                      <a:r>
                        <a:rPr lang="en-US" altLang="zh-CN" sz="1200" b="0" i="0" u="none" strike="noStrike" kern="1200" dirty="0" err="1">
                          <a:solidFill>
                            <a:srgbClr val="0000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Kexin</a:t>
                      </a:r>
                      <a:endParaRPr lang="zh-CN" altLang="en-US" sz="1200" b="0" i="0" u="none" strike="noStrike" kern="1200" dirty="0">
                        <a:solidFill>
                          <a:srgbClr val="0000FF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>
                          <a:solidFill>
                            <a:srgbClr val="FF0000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  <a:r>
                        <a:rPr lang="en-US" altLang="zh-CN" sz="1200" kern="1200" dirty="0">
                          <a:solidFill>
                            <a:srgbClr val="FF0000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-</a:t>
                      </a:r>
                    </a:p>
                  </a:txBody>
                  <a:tcPr marL="2753" marR="2753" marT="275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/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XW: </a:t>
                      </a:r>
                      <a:r>
                        <a:rPr lang="en-US" altLang="zh-CN" sz="1200" dirty="0" err="1">
                          <a:latin typeface="+mn-lt"/>
                          <a:ea typeface="微软雅黑" panose="020B0503020204020204" pitchFamily="34" charset="-122"/>
                        </a:rPr>
                        <a:t>kexin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 follow </a:t>
                      </a:r>
                      <a:r>
                        <a:rPr lang="en-US" altLang="zh-CN" sz="1200" dirty="0" err="1">
                          <a:latin typeface="+mn-lt"/>
                          <a:ea typeface="微软雅黑" panose="020B0503020204020204" pitchFamily="34" charset="-122"/>
                        </a:rPr>
                        <a:t>shoubai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的合同相关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, VAREINA NO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ACTION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REQUIRED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421122"/>
                  </a:ext>
                </a:extLst>
              </a:tr>
              <a:tr h="815384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XW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金总，北京都通知完，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WENRUI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操作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marL="228600" indent="-228600" algn="l" fontAlgn="ctr">
                        <a:buAutoNum type="arabicPeriod"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邮件通知陈建，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zhaoshuyi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， 徐寿白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case</a:t>
                      </a:r>
                    </a:p>
                    <a:p>
                      <a:pPr marL="228600" indent="-228600" algn="l" fontAlgn="ctr">
                        <a:buAutoNum type="arabicPeriod"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联系</a:t>
                      </a:r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menghui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， 为徐寿白准备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marL="0" indent="0" algn="l" fontAlgn="ctr">
                        <a:buNone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合同，人事关系转入，五险一金，补充商保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Lin </a:t>
                      </a:r>
                      <a:r>
                        <a:rPr lang="en-US" altLang="zh-CN" sz="1200" b="0" i="0" u="none" strike="noStrike" kern="1200" dirty="0" err="1">
                          <a:solidFill>
                            <a:srgbClr val="0000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Kexin</a:t>
                      </a:r>
                      <a:endParaRPr lang="zh-CN" altLang="en-US" sz="1200" b="0" i="0" u="none" strike="noStrike" kern="1200" dirty="0">
                        <a:solidFill>
                          <a:srgbClr val="0000FF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rgbClr val="FF0000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-</a:t>
                      </a:r>
                    </a:p>
                  </a:txBody>
                  <a:tcPr marL="2753" marR="2753" marT="275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1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1204101"/>
                  </a:ext>
                </a:extLst>
              </a:tr>
              <a:tr h="602347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HIGH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人事制度沟通会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什么时候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制度讨论，需要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zh-CN" altLang="en-US" sz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分钟会议， 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Cancelled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err="1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Wenrui</a:t>
                      </a:r>
                      <a:endParaRPr lang="zh-CN" altLang="en-US" sz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1/11</a:t>
                      </a:r>
                    </a:p>
                  </a:txBody>
                  <a:tcPr marL="2753" marR="2753" marT="275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6606"/>
                  </a:ext>
                </a:extLst>
              </a:tr>
              <a:tr h="96503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MEDIUM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关于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Time Report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的规则问题：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1.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员工的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T&amp;R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统计方式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2.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可欣云哲以及兴吾的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T&amp;R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提交规则问题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 LEAD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转发 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#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方式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#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Complete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err="1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Wenrui</a:t>
                      </a:r>
                      <a:endParaRPr lang="zh-CN" altLang="en-US" sz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1/11</a:t>
                      </a:r>
                    </a:p>
                  </a:txBody>
                  <a:tcPr marL="2753" marR="2753" marT="275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742539"/>
                  </a:ext>
                </a:extLst>
              </a:tr>
            </a:tbl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5319F44D-7B48-4C86-B8BE-F2ECB0EF2C51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</p:spTree>
    <p:extLst>
      <p:ext uri="{BB962C8B-B14F-4D97-AF65-F5344CB8AC3E}">
        <p14:creationId xmlns:p14="http://schemas.microsoft.com/office/powerpoint/2010/main" val="2850117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FE77BF67-D8E1-4FFF-9C0A-682D2B6C4BFA}"/>
              </a:ext>
            </a:extLst>
          </p:cNvPr>
          <p:cNvSpPr txBox="1">
            <a:spLocks/>
          </p:cNvSpPr>
          <p:nvPr/>
        </p:nvSpPr>
        <p:spPr>
          <a:xfrm>
            <a:off x="309363" y="227231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b="1" dirty="0"/>
              <a:t>F&amp;S NEW OFFICE</a:t>
            </a:r>
            <a:endParaRPr 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A64B089-8F08-4D34-BF17-2A20EF72158A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D1A7DAB5-9B72-4C60-8333-C313B30288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394951"/>
              </p:ext>
            </p:extLst>
          </p:nvPr>
        </p:nvGraphicFramePr>
        <p:xfrm>
          <a:off x="175214" y="925826"/>
          <a:ext cx="11931003" cy="554444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29518">
                  <a:extLst>
                    <a:ext uri="{9D8B030D-6E8A-4147-A177-3AD203B41FA5}">
                      <a16:colId xmlns:a16="http://schemas.microsoft.com/office/drawing/2014/main" val="3775374770"/>
                    </a:ext>
                  </a:extLst>
                </a:gridCol>
                <a:gridCol w="9350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483">
                  <a:extLst>
                    <a:ext uri="{9D8B030D-6E8A-4147-A177-3AD203B41FA5}">
                      <a16:colId xmlns:a16="http://schemas.microsoft.com/office/drawing/2014/main" val="2075569855"/>
                    </a:ext>
                  </a:extLst>
                </a:gridCol>
                <a:gridCol w="1719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0366">
                  <a:extLst>
                    <a:ext uri="{9D8B030D-6E8A-4147-A177-3AD203B41FA5}">
                      <a16:colId xmlns:a16="http://schemas.microsoft.com/office/drawing/2014/main" val="3147610703"/>
                    </a:ext>
                  </a:extLst>
                </a:gridCol>
                <a:gridCol w="10567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304">
                  <a:extLst>
                    <a:ext uri="{9D8B030D-6E8A-4147-A177-3AD203B41FA5}">
                      <a16:colId xmlns:a16="http://schemas.microsoft.com/office/drawing/2014/main" val="3722942880"/>
                    </a:ext>
                  </a:extLst>
                </a:gridCol>
                <a:gridCol w="44022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595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+mn-lt"/>
                          <a:ea typeface="+mj-ea"/>
                        </a:rPr>
                        <a:t>AREA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lt"/>
                          <a:ea typeface="+mj-ea"/>
                        </a:rPr>
                        <a:t>CATEGORY</a:t>
                      </a:r>
                      <a:endParaRPr lang="en-US" sz="1200" dirty="0">
                        <a:latin typeface="+mn-lt"/>
                        <a:ea typeface="+mj-ea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+mn-lt"/>
                          <a:ea typeface="+mj-ea"/>
                        </a:rPr>
                        <a:t>VENDOR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+mn-lt"/>
                          <a:ea typeface="+mj-ea"/>
                        </a:rPr>
                        <a:t>ACTION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OWNER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STATUS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PLANNED/ACTUAL COMPLETE DATE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COMMENTS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300">
                <a:tc rowSpan="1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401</a:t>
                      </a:r>
                    </a:p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办公室</a:t>
                      </a:r>
                      <a:endParaRPr 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办公室</a:t>
                      </a:r>
                      <a:endParaRPr lang="en-US" altLang="zh-CN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装修</a:t>
                      </a:r>
                      <a:endParaRPr 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r>
                        <a:rPr lang="zh-CN" altLang="en-US" sz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欣锦和</a:t>
                      </a:r>
                      <a:endParaRPr lang="en-US" sz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办公室墙面喷绘</a:t>
                      </a:r>
                      <a:endParaRPr lang="en-US" sz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1/19 Fri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 kern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方案待选择，</a:t>
                      </a:r>
                      <a:r>
                        <a:rPr lang="en-US" altLang="zh-CN" sz="1200" kern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</a:t>
                      </a:r>
                      <a:r>
                        <a:rPr lang="zh-CN" altLang="en-US" sz="1200" kern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负责</a:t>
                      </a:r>
                      <a:endParaRPr lang="en-US" altLang="zh-CN" sz="1200" kern="1200" dirty="0">
                        <a:solidFill>
                          <a:srgbClr val="0000FF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3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玻璃门贴膜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Xintong</a:t>
                      </a:r>
                      <a:endParaRPr lang="en-US" altLang="zh-CN" sz="12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COMPLETE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1/12 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已完成贴膜</a:t>
                      </a:r>
                      <a:endParaRPr lang="en-US" altLang="zh-CN" sz="1200" dirty="0">
                        <a:solidFill>
                          <a:srgbClr val="0000FF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8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altLang="zh-CN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空气检测报告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Xintong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1/25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等待空气治理监测结果。</a:t>
                      </a:r>
                      <a:endParaRPr lang="en-US" altLang="zh-CN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r>
                        <a:rPr lang="en-US" altLang="zh-CN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  <a:r>
                        <a:rPr lang="zh-CN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个工作日出检测结果，预计</a:t>
                      </a:r>
                      <a:r>
                        <a:rPr lang="en-US" altLang="zh-CN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1/25</a:t>
                      </a:r>
                      <a:r>
                        <a:rPr lang="zh-CN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进场</a:t>
                      </a:r>
                      <a:endParaRPr lang="en-US" altLang="zh-CN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367068"/>
                  </a:ext>
                </a:extLst>
              </a:tr>
              <a:tr h="740402"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装修新增 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– </a:t>
                      </a: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监控需求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Xintong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CANCELLED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1/17 Wed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供应商以提供方案，</a:t>
                      </a:r>
                      <a:r>
                        <a:rPr lang="en-US" altLang="zh-CN" sz="1200" kern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XW</a:t>
                      </a:r>
                      <a:r>
                        <a:rPr lang="zh-CN" altLang="en-US" sz="1200" kern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确定不新增监控， </a:t>
                      </a:r>
                      <a:endParaRPr lang="en-US" altLang="zh-CN" sz="1200" kern="1200" dirty="0">
                        <a:solidFill>
                          <a:srgbClr val="0000FF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lvl="0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本地模拟系统，合计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11770.00RMB</a:t>
                      </a:r>
                    </a:p>
                    <a:p>
                      <a:pPr lvl="0"/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网络数字系统，合计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13731.00RMB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4470393"/>
                  </a:ext>
                </a:extLst>
              </a:tr>
              <a:tr h="328800"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合同补充协议待审批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1/23 Tue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新增部分共计</a:t>
                      </a:r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6380</a:t>
                      </a:r>
                      <a:r>
                        <a:rPr lang="zh-CN" altLang="en-US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， </a:t>
                      </a:r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</a:t>
                      </a:r>
                      <a:r>
                        <a:rPr lang="zh-CN" altLang="en-US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开始走合同</a:t>
                      </a:r>
                      <a:endParaRPr lang="en-US" altLang="zh-CN" sz="1200" dirty="0">
                        <a:solidFill>
                          <a:srgbClr val="0000FF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4664171"/>
                  </a:ext>
                </a:extLst>
              </a:tr>
              <a:tr h="528851"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办公室</a:t>
                      </a:r>
                      <a:endParaRPr lang="en-US" altLang="zh-CN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家具家电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新动力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家具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装饰品</a:t>
                      </a:r>
                      <a:r>
                        <a:rPr lang="en-US" altLang="zh-CN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</a:t>
                      </a: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绿植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1/19 Fri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 </a:t>
                      </a:r>
                      <a:r>
                        <a:rPr lang="zh-CN" altLang="en-US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负责定稿并和蒋总商量合同拟定。 三羊开泰， 大象摆件， 荷花， 绿植 （大会议室步步高升）</a:t>
                      </a:r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zh-CN" altLang="en-US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绿萝</a:t>
                      </a:r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- Wenrui</a:t>
                      </a:r>
                      <a:r>
                        <a:rPr lang="zh-CN" altLang="en-US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垫付，</a:t>
                      </a:r>
                      <a:endParaRPr lang="en-US" sz="1200" dirty="0">
                        <a:solidFill>
                          <a:srgbClr val="0000FF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083015"/>
                  </a:ext>
                </a:extLst>
              </a:tr>
              <a:tr h="317300"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装饰画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  <a:endPara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1/19 Fri</a:t>
                      </a: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 </a:t>
                      </a:r>
                      <a:r>
                        <a:rPr lang="zh-CN" altLang="en-US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负责定稿并和蒋总商量合同拟定。待讨论装饰画内容</a:t>
                      </a:r>
                      <a:endParaRPr lang="en-US" sz="1200" dirty="0">
                        <a:solidFill>
                          <a:srgbClr val="0000FF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515122"/>
                  </a:ext>
                </a:extLst>
              </a:tr>
              <a:tr h="317300"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新增家具待收货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Xintong</a:t>
                      </a:r>
                      <a:endParaRPr lang="en-US" altLang="zh-CN" sz="12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1/25~1/30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家具已经下单，预计</a:t>
                      </a:r>
                      <a:r>
                        <a:rPr lang="en-US" altLang="zh-CN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</a:t>
                      </a: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个自然日到货</a:t>
                      </a:r>
                      <a:endParaRPr 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328347"/>
                  </a:ext>
                </a:extLst>
              </a:tr>
              <a:tr h="317300"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合同补充协议待审批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kern="12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NOT START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1/23 Tue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待所有装饰画新增确定后，再开始走合同</a:t>
                      </a:r>
                      <a:endParaRPr lang="en-US" altLang="zh-CN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622869"/>
                  </a:ext>
                </a:extLst>
              </a:tr>
              <a:tr h="528877">
                <a:tc vMerge="1">
                  <a:txBody>
                    <a:bodyPr/>
                    <a:lstStyle/>
                    <a:p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办公室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保洁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亿达物业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合同拟定中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1/19 Fri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2018.2.1 – 2019.1.31 , shared service, will seek approval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2029019"/>
                  </a:ext>
                </a:extLst>
              </a:tr>
              <a:tr h="528877">
                <a:tc vMerge="1">
                  <a:txBody>
                    <a:bodyPr/>
                    <a:lstStyle/>
                    <a:p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办公室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大桶水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诚铭源商贸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合同拟定中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Wenrui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By 1/19 Fri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2018.2.1 – 2019.1.31 , 12 per one. 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197551"/>
                  </a:ext>
                </a:extLst>
              </a:tr>
              <a:tr h="317326">
                <a:tc gridSpan="3">
                  <a:txBody>
                    <a:bodyPr/>
                    <a:lstStyle/>
                    <a:p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其他</a:t>
                      </a:r>
                      <a:endParaRPr lang="en-US" sz="1200" kern="12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13011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新办公室选址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kern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Xingwu</a:t>
                      </a:r>
                      <a:endParaRPr lang="en-US" altLang="zh-CN" sz="12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TBD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kern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XW: </a:t>
                      </a:r>
                      <a:r>
                        <a:rPr lang="zh-CN" altLang="en-US" sz="1200" kern="1200" dirty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办公室选址中， 可能直接租赁已装修办公场所</a:t>
                      </a:r>
                      <a:endParaRPr lang="en-US" sz="1200" kern="1200" dirty="0">
                        <a:solidFill>
                          <a:srgbClr val="0000FF"/>
                        </a:solidFill>
                        <a:latin typeface="Calibri" panose="020F0502020204030204" pitchFamily="34" charset="0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826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09407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DB441C7-ABFA-4304-9628-C059223004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547804"/>
              </p:ext>
            </p:extLst>
          </p:nvPr>
        </p:nvGraphicFramePr>
        <p:xfrm>
          <a:off x="164717" y="848697"/>
          <a:ext cx="11914123" cy="5518153"/>
        </p:xfrm>
        <a:graphic>
          <a:graphicData uri="http://schemas.openxmlformats.org/drawingml/2006/table">
            <a:tbl>
              <a:tblPr/>
              <a:tblGrid>
                <a:gridCol w="859244">
                  <a:extLst>
                    <a:ext uri="{9D8B030D-6E8A-4147-A177-3AD203B41FA5}">
                      <a16:colId xmlns:a16="http://schemas.microsoft.com/office/drawing/2014/main" val="2761107451"/>
                    </a:ext>
                  </a:extLst>
                </a:gridCol>
                <a:gridCol w="2055568">
                  <a:extLst>
                    <a:ext uri="{9D8B030D-6E8A-4147-A177-3AD203B41FA5}">
                      <a16:colId xmlns:a16="http://schemas.microsoft.com/office/drawing/2014/main" val="925364665"/>
                    </a:ext>
                  </a:extLst>
                </a:gridCol>
                <a:gridCol w="1328128">
                  <a:extLst>
                    <a:ext uri="{9D8B030D-6E8A-4147-A177-3AD203B41FA5}">
                      <a16:colId xmlns:a16="http://schemas.microsoft.com/office/drawing/2014/main" val="1639922445"/>
                    </a:ext>
                  </a:extLst>
                </a:gridCol>
                <a:gridCol w="1080138">
                  <a:extLst>
                    <a:ext uri="{9D8B030D-6E8A-4147-A177-3AD203B41FA5}">
                      <a16:colId xmlns:a16="http://schemas.microsoft.com/office/drawing/2014/main" val="2862010096"/>
                    </a:ext>
                  </a:extLst>
                </a:gridCol>
                <a:gridCol w="1208679">
                  <a:extLst>
                    <a:ext uri="{9D8B030D-6E8A-4147-A177-3AD203B41FA5}">
                      <a16:colId xmlns:a16="http://schemas.microsoft.com/office/drawing/2014/main" val="1810428850"/>
                    </a:ext>
                  </a:extLst>
                </a:gridCol>
                <a:gridCol w="5382366">
                  <a:extLst>
                    <a:ext uri="{9D8B030D-6E8A-4147-A177-3AD203B41FA5}">
                      <a16:colId xmlns:a16="http://schemas.microsoft.com/office/drawing/2014/main" val="3501653983"/>
                    </a:ext>
                  </a:extLst>
                </a:gridCol>
              </a:tblGrid>
              <a:tr h="75804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AREA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ACTION</a:t>
                      </a:r>
                    </a:p>
                  </a:txBody>
                  <a:tcPr marL="91419" marR="91419" marT="45709" marB="45709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OWNER</a:t>
                      </a:r>
                      <a:endParaRPr lang="zh-CN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STATUS</a:t>
                      </a:r>
                      <a:endParaRPr lang="zh-CN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PLANNED/ACTUAL COMPLETE DATE</a:t>
                      </a:r>
                      <a:endParaRPr lang="zh-CN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COMMENTS</a:t>
                      </a:r>
                      <a:endParaRPr lang="zh-CN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20040"/>
                  </a:ext>
                </a:extLst>
              </a:tr>
              <a:tr h="470694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搬家准备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SEAT MAP in 8#401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X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intong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By 1/19 Fri</a:t>
                      </a:r>
                      <a:endParaRPr lang="zh-CN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座位图安排好，待部门确认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285311"/>
                  </a:ext>
                </a:extLst>
              </a:tr>
              <a:tr h="714652">
                <a:tc vMerge="1">
                  <a:txBody>
                    <a:bodyPr/>
                    <a:lstStyle/>
                    <a:p>
                      <a:pPr algn="l" fontAlgn="ctr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b="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固定资产标签粘贴</a:t>
                      </a:r>
                      <a:r>
                        <a:rPr lang="en-US" altLang="zh-CN" sz="1200" b="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Xintong + YALI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COMPLETE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By 1/11</a:t>
                      </a:r>
                      <a:endParaRPr lang="zh-CN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rtl="0" fontAlgn="ctr">
                        <a:buFont typeface="Arial" panose="020B0604020202020204" pitchFamily="34" charset="0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设备采购：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打印资产编号条形码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+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贴签 （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1300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元，通过泰和采购，费用行政部， 机器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IT+F&amp;S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共用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marL="228600" indent="-228600" algn="l" rtl="0" fontAlgn="ctr">
                        <a:buFont typeface="Arial" panose="020B0604020202020204" pitchFamily="34" charset="0"/>
                        <a:buAutoNum type="arabicPeriod"/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IT+ 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行政 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(1/11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下午贴签，盘点资产）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335138"/>
                  </a:ext>
                </a:extLst>
              </a:tr>
              <a:tr h="682066">
                <a:tc rowSpan="3"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行政制度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+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流程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商务名片需求流程图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+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模板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X</a:t>
                      </a:r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intong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By 1/19 Fri</a:t>
                      </a:r>
                      <a:endParaRPr lang="zh-CN" altLang="en-US" sz="1200" b="0" i="0" u="none" strike="noStrike" dirty="0">
                        <a:solidFill>
                          <a:srgbClr val="0000FF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员工发起申请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71450" marR="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填写表格信息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  <a:p>
                      <a:pPr marL="171450" marR="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联系供应商制作名片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3606034"/>
                  </a:ext>
                </a:extLst>
              </a:tr>
              <a:tr h="4967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机票预订（国内国际）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Xintong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By 1/19 Fri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libri" panose="020F0502020204030204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流程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</a:t>
                      </a: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模板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, KEXIN</a:t>
                      </a: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提出问题</a:t>
                      </a:r>
                      <a:r>
                        <a:rPr lang="en-US" altLang="zh-CN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+</a:t>
                      </a: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建议修改和确认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8774753"/>
                  </a:ext>
                </a:extLst>
              </a:tr>
              <a:tr h="471340">
                <a:tc vMerge="1">
                  <a:txBody>
                    <a:bodyPr/>
                    <a:lstStyle/>
                    <a:p>
                      <a:pPr algn="l" rtl="0" fontAlgn="ctr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北方假日酒店预订</a:t>
                      </a:r>
                      <a:endParaRPr lang="en-US" altLang="zh-CN" sz="1200" kern="1200" dirty="0">
                        <a:solidFill>
                          <a:schemeClr val="tx1"/>
                        </a:solidFill>
                        <a:latin typeface="+mn-lt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X</a:t>
                      </a:r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intong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微软雅黑" panose="020B0503020204020204" pitchFamily="34" charset="-122"/>
                          <a:cs typeface="+mn-cs"/>
                        </a:rPr>
                        <a:t>By 1/23 Tue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libri" panose="020F0502020204030204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tx1"/>
                          </a:solidFill>
                          <a:latin typeface="+mn-lt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制度拟定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3363106"/>
                  </a:ext>
                </a:extLst>
              </a:tr>
              <a:tr h="1124358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喜迁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Party</a:t>
                      </a:r>
                      <a:endParaRPr lang="zh-CN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派对前期准备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algn="l" fontAlgn="b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25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Xintong</a:t>
                      </a:r>
                    </a:p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+</a:t>
                      </a:r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yexi</a:t>
                      </a:r>
                      <a:endParaRPr lang="zh-CN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1/25</a:t>
                      </a:r>
                      <a:endParaRPr lang="zh-CN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rtl="0" fontAlgn="ctr">
                        <a:buFont typeface="Arial" panose="020B0604020202020204" pitchFamily="34" charset="0"/>
                        <a:buNone/>
                      </a:pPr>
                      <a:r>
                        <a:rPr lang="zh-CN" alt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共计： </a:t>
                      </a:r>
                      <a:r>
                        <a:rPr lang="en-US" altLang="zh-CN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6300 </a:t>
                      </a:r>
                      <a:r>
                        <a:rPr lang="zh-CN" alt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元 （预算</a:t>
                      </a:r>
                      <a:r>
                        <a:rPr lang="en-US" altLang="zh-CN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3000</a:t>
                      </a:r>
                      <a:r>
                        <a:rPr lang="zh-CN" alt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， 需要额外</a:t>
                      </a:r>
                      <a:r>
                        <a:rPr lang="en-US" altLang="zh-CN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3300</a:t>
                      </a:r>
                      <a:r>
                        <a:rPr lang="zh-CN" alt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）</a:t>
                      </a:r>
                      <a:endParaRPr lang="en-US" altLang="zh-CN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marL="171450" indent="-171450" algn="l" rtl="0" fontAlgn="ctr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礼品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银币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+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明信片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+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仪式启动，计划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月份供应商付款 “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4150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元”（供应商付款）</a:t>
                      </a:r>
                      <a:endParaRPr lang="en-US" altLang="zh-CN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冷餐准备 ，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1500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元一套 （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WENRUI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个人垫付，报销）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marL="171450" marR="0" lvl="0" indent="-17145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Logo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袋子 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650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50G 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WENRUI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个人垫付，报销）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185676"/>
                  </a:ext>
                </a:extLst>
              </a:tr>
              <a:tr h="800283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其他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门禁卡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Xintong&amp;Yexi</a:t>
                      </a:r>
                      <a:endParaRPr lang="zh-CN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IN PROGRESS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uLnTx/>
                          <a:uFillTx/>
                          <a:latin typeface="+mn-lt"/>
                          <a:ea typeface="微软雅黑" panose="020B0503020204020204" pitchFamily="34" charset="-122"/>
                          <a:cs typeface="+mn-cs"/>
                        </a:rPr>
                        <a:t>By 1/19 Fri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+mn-lt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rtl="0" fontAlgn="ctr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门禁卡片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Yexi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帮忙设计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  <a:p>
                      <a:pPr marL="171450" indent="-171450" algn="l" rtl="0" fontAlgn="ctr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门禁卡套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-Xintong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提方案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8454961"/>
                  </a:ext>
                </a:extLst>
              </a:tr>
            </a:tbl>
          </a:graphicData>
        </a:graphic>
      </p:graphicFrame>
      <p:sp>
        <p:nvSpPr>
          <p:cNvPr id="4" name="标题 1">
            <a:extLst>
              <a:ext uri="{FF2B5EF4-FFF2-40B4-BE49-F238E27FC236}">
                <a16:creationId xmlns:a16="http://schemas.microsoft.com/office/drawing/2014/main" id="{62A38D9F-F1F5-4F17-8364-917451EE67CD}"/>
              </a:ext>
            </a:extLst>
          </p:cNvPr>
          <p:cNvSpPr txBox="1">
            <a:spLocks/>
          </p:cNvSpPr>
          <p:nvPr/>
        </p:nvSpPr>
        <p:spPr>
          <a:xfrm>
            <a:off x="314839" y="162535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b="1" dirty="0"/>
              <a:t>F&amp;S PLAN </a:t>
            </a:r>
            <a:r>
              <a:rPr lang="en-US" altLang="zh-CN" b="1" dirty="0"/>
              <a:t>&amp; TIMELINE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8D47938-118B-47B2-9CFE-0B9A600E68F1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</p:spTree>
    <p:extLst>
      <p:ext uri="{BB962C8B-B14F-4D97-AF65-F5344CB8AC3E}">
        <p14:creationId xmlns:p14="http://schemas.microsoft.com/office/powerpoint/2010/main" val="17604621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8C501BB5-3AA8-4B16-9209-E2C3E749480F}"/>
              </a:ext>
            </a:extLst>
          </p:cNvPr>
          <p:cNvSpPr txBox="1">
            <a:spLocks/>
          </p:cNvSpPr>
          <p:nvPr/>
        </p:nvSpPr>
        <p:spPr>
          <a:xfrm>
            <a:off x="309363" y="227231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b="1" dirty="0"/>
              <a:t>YIDAFUTURE POLICY STATUS</a:t>
            </a:r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638CEC7-B78A-4FA1-B796-A9C1CB18EF69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9D87326-0E7B-485B-8EF1-B102FFEDB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81" y="2479716"/>
            <a:ext cx="9464313" cy="427698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061AECA-F182-4B35-BFB0-8D3643A70317}"/>
              </a:ext>
            </a:extLst>
          </p:cNvPr>
          <p:cNvSpPr txBox="1"/>
          <p:nvPr/>
        </p:nvSpPr>
        <p:spPr>
          <a:xfrm>
            <a:off x="309363" y="864113"/>
            <a:ext cx="1165175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XW NEW UPDATE: 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制度更新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ACTION BY VAREINA </a:t>
            </a:r>
          </a:p>
          <a:p>
            <a:pPr marL="342900" indent="-342900">
              <a:buAutoNum type="arabicPeriod"/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财务制度</a:t>
            </a:r>
            <a:r>
              <a:rPr lang="zh-CN" altLang="en-US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CN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XW</a:t>
            </a:r>
            <a:r>
              <a:rPr lang="zh-CN" altLang="en-US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zhangli</a:t>
            </a:r>
            <a:r>
              <a:rPr lang="zh-CN" altLang="en-US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comments</a:t>
            </a:r>
            <a:r>
              <a:rPr lang="zh-CN" altLang="en-US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转发</a:t>
            </a:r>
            <a:r>
              <a:rPr lang="en-US" altLang="zh-CN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VAREINA</a:t>
            </a:r>
            <a:r>
              <a:rPr lang="zh-CN" altLang="en-US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对比修改状态 ， 周四周五讨论下</a:t>
            </a:r>
            <a:endParaRPr lang="en-US" altLang="zh-CN" sz="14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人事制度</a:t>
            </a:r>
            <a:r>
              <a:rPr lang="zh-CN" altLang="en-US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CN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XW</a:t>
            </a:r>
            <a:r>
              <a:rPr lang="zh-CN" altLang="en-US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直接与</a:t>
            </a:r>
            <a:r>
              <a:rPr lang="en-US" altLang="zh-CN" sz="14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zhangyi</a:t>
            </a:r>
            <a:r>
              <a:rPr lang="zh-CN" altLang="en-US" sz="1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总沟通，修改建议</a:t>
            </a:r>
            <a:endParaRPr lang="en-US" altLang="zh-CN" sz="14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修改制度，然后更新给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QIDI 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周四</a:t>
            </a:r>
            <a:endParaRPr lang="en-US" altLang="zh-CN" sz="1400" b="1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权限表二合一表格</a:t>
            </a:r>
            <a:r>
              <a:rPr 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 </a:t>
            </a:r>
            <a:endParaRPr lang="en-US" sz="12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采购供应商管理 （</a:t>
            </a:r>
            <a:r>
              <a:rPr 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1.</a:t>
            </a:r>
            <a:r>
              <a:rPr lang="zh-CN" alt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名字改完，</a:t>
            </a:r>
            <a:r>
              <a:rPr 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2.</a:t>
            </a:r>
            <a:r>
              <a:rPr lang="zh-CN" alt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分值</a:t>
            </a:r>
            <a:r>
              <a:rPr 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r>
              <a:rPr lang="zh-CN" alt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分定义与解释，</a:t>
            </a:r>
            <a:r>
              <a:rPr 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3. </a:t>
            </a:r>
            <a:r>
              <a:rPr lang="zh-CN" alt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加附件（评估分值权重表） ，</a:t>
            </a:r>
            <a:r>
              <a:rPr 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4.</a:t>
            </a:r>
            <a:r>
              <a:rPr lang="zh-CN" alt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供应商承诺函， 回执，加进制度中， ）</a:t>
            </a:r>
            <a:endParaRPr lang="en-US" altLang="zh-CN" sz="12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</a:t>
            </a:r>
            <a:r>
              <a:rPr lang="zh-CN" alt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管理制度， 人名拿掉，</a:t>
            </a:r>
            <a:r>
              <a:rPr 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</a:t>
            </a:r>
            <a:r>
              <a:rPr lang="zh-CN" alt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管理，文档管理， 人名变</a:t>
            </a:r>
            <a:r>
              <a:rPr lang="en-US" sz="12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Role Title</a:t>
            </a:r>
            <a:endParaRPr lang="en-US" altLang="zh-CN" sz="14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52434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49CC4C97-98CB-4DC8-BDC7-5E7D524AAB37}"/>
              </a:ext>
            </a:extLst>
          </p:cNvPr>
          <p:cNvSpPr txBox="1">
            <a:spLocks/>
          </p:cNvSpPr>
          <p:nvPr/>
        </p:nvSpPr>
        <p:spPr>
          <a:xfrm>
            <a:off x="309363" y="227231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b="1" dirty="0"/>
              <a:t>YIDAFUTURE CONTRACTS STATUS</a:t>
            </a:r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38F3EB5-94E1-42F7-AFF7-7092284C09F2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6B34154-A046-4C81-A076-3E584EF21405}"/>
              </a:ext>
            </a:extLst>
          </p:cNvPr>
          <p:cNvSpPr txBox="1"/>
          <p:nvPr/>
        </p:nvSpPr>
        <p:spPr>
          <a:xfrm>
            <a:off x="54755" y="6034206"/>
            <a:ext cx="96203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huarui</a:t>
            </a:r>
            <a:r>
              <a:rPr lang="zh-CN" altLang="en-US" sz="1400" dirty="0"/>
              <a:t>保密协议， 水印版已经给</a:t>
            </a:r>
            <a:r>
              <a:rPr lang="en-US" altLang="zh-CN" sz="1400" dirty="0"/>
              <a:t>ZHONGGUAN,</a:t>
            </a:r>
            <a:r>
              <a:rPr lang="zh-CN" altLang="en-US" sz="1400" dirty="0"/>
              <a:t>待</a:t>
            </a:r>
            <a:r>
              <a:rPr lang="en-US" altLang="zh-CN" sz="1400" dirty="0" err="1"/>
              <a:t>huarui</a:t>
            </a:r>
            <a:r>
              <a:rPr lang="zh-CN" altLang="en-US" sz="1400" dirty="0"/>
              <a:t>盖章后， </a:t>
            </a:r>
            <a:r>
              <a:rPr lang="en-US" altLang="zh-CN" sz="1400" dirty="0" err="1"/>
              <a:t>xintong</a:t>
            </a:r>
            <a:r>
              <a:rPr lang="zh-CN" altLang="en-US" sz="1400" dirty="0"/>
              <a:t>盖章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/>
              <a:t>猎头合同， </a:t>
            </a:r>
            <a:r>
              <a:rPr lang="en-US" altLang="zh-CN" sz="1400" dirty="0" err="1"/>
              <a:t>zhangyi</a:t>
            </a:r>
            <a:r>
              <a:rPr lang="zh-CN" altLang="en-US" sz="1400" dirty="0"/>
              <a:t>总批了， 待</a:t>
            </a:r>
            <a:r>
              <a:rPr lang="en-US" altLang="zh-CN" sz="1400" dirty="0"/>
              <a:t>Legal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/>
              <a:t>阿里云完成</a:t>
            </a:r>
            <a:endParaRPr lang="en-US" sz="14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95774F5-14D8-43A7-9374-65CFF6C00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7883"/>
            <a:ext cx="12077016" cy="472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85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6188E0C4-0077-481A-A8CF-700B75CD0913}"/>
              </a:ext>
            </a:extLst>
          </p:cNvPr>
          <p:cNvSpPr txBox="1">
            <a:spLocks/>
          </p:cNvSpPr>
          <p:nvPr/>
        </p:nvSpPr>
        <p:spPr>
          <a:xfrm>
            <a:off x="309363" y="227231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b="1" dirty="0"/>
              <a:t>Special Approval for </a:t>
            </a:r>
            <a:r>
              <a:rPr lang="zh-CN" altLang="en-US" b="1" dirty="0"/>
              <a:t>补签合同列表</a:t>
            </a:r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F59930-70EF-4DD9-B553-331E9F5708B2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1882498-85A8-45DE-B60D-70B26C853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53" y="1091344"/>
            <a:ext cx="11778493" cy="325554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EC1AA37-523F-4792-BFE8-FF853AA4EA71}"/>
              </a:ext>
            </a:extLst>
          </p:cNvPr>
          <p:cNvSpPr txBox="1"/>
          <p:nvPr/>
        </p:nvSpPr>
        <p:spPr>
          <a:xfrm>
            <a:off x="156050" y="4910470"/>
            <a:ext cx="116517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VAREINA: </a:t>
            </a:r>
          </a:p>
          <a:p>
            <a:pPr marL="342900" indent="-342900">
              <a:buAutoNum type="arabicPeriod"/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以上为补签合同列表， 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WENRUI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将此版本发给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QIDI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总， 申请补签备案，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CC XINGWU</a:t>
            </a:r>
          </a:p>
          <a:p>
            <a:pPr marL="342900" indent="-342900">
              <a:buAutoNum type="arabicPeriod"/>
            </a:pP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家具新增总额再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16600RMB</a:t>
            </a:r>
            <a:r>
              <a:rPr lang="zh-CN" altLang="en-US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 final – XW approved 1/17.</a:t>
            </a:r>
          </a:p>
        </p:txBody>
      </p:sp>
    </p:spTree>
    <p:extLst>
      <p:ext uri="{BB962C8B-B14F-4D97-AF65-F5344CB8AC3E}">
        <p14:creationId xmlns:p14="http://schemas.microsoft.com/office/powerpoint/2010/main" val="5869292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6188E0C4-0077-481A-A8CF-700B75CD0913}"/>
              </a:ext>
            </a:extLst>
          </p:cNvPr>
          <p:cNvSpPr txBox="1">
            <a:spLocks/>
          </p:cNvSpPr>
          <p:nvPr/>
        </p:nvSpPr>
        <p:spPr>
          <a:xfrm>
            <a:off x="309363" y="227231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b="1" dirty="0"/>
              <a:t>Special Approval for </a:t>
            </a:r>
            <a:r>
              <a:rPr lang="zh-CN" altLang="en-US" b="1" dirty="0"/>
              <a:t>补签合同列表</a:t>
            </a:r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F59930-70EF-4DD9-B553-331E9F5708B2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D73ACC-CCD9-4F97-B11C-5C57A3F57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63" y="1460676"/>
            <a:ext cx="7290460" cy="148564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1A2EB18-0D22-49A5-820D-1A6E1AB45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5" y="3936585"/>
            <a:ext cx="8184883" cy="130889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A531073-8088-499E-B9BC-512B1425A6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249" y="4965180"/>
            <a:ext cx="3237813" cy="36933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EE9DEEC-1654-4F74-B29D-153118C1CF05}"/>
              </a:ext>
            </a:extLst>
          </p:cNvPr>
          <p:cNvSpPr txBox="1"/>
          <p:nvPr/>
        </p:nvSpPr>
        <p:spPr>
          <a:xfrm>
            <a:off x="309363" y="1091344"/>
            <a:ext cx="1774046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FROM WENRUI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2A84A42-4AEE-4AD4-ACC3-1FF114A64AC5}"/>
              </a:ext>
            </a:extLst>
          </p:cNvPr>
          <p:cNvSpPr txBox="1"/>
          <p:nvPr/>
        </p:nvSpPr>
        <p:spPr>
          <a:xfrm>
            <a:off x="309363" y="3605578"/>
            <a:ext cx="1774046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FROM KEXIN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BDA2772-3B0A-4FF8-BE38-F5C57870B87A}"/>
              </a:ext>
            </a:extLst>
          </p:cNvPr>
          <p:cNvSpPr txBox="1"/>
          <p:nvPr/>
        </p:nvSpPr>
        <p:spPr>
          <a:xfrm>
            <a:off x="6541698" y="4254423"/>
            <a:ext cx="5006024" cy="30777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00FF"/>
                </a:solidFill>
              </a:rPr>
              <a:t>ZHONGGUAN: </a:t>
            </a:r>
            <a:r>
              <a:rPr lang="zh-CN" altLang="en-US" sz="1400" b="1" dirty="0">
                <a:solidFill>
                  <a:srgbClr val="0000FF"/>
                </a:solidFill>
              </a:rPr>
              <a:t>阿里云合同可以拟定合同，大概</a:t>
            </a:r>
            <a:r>
              <a:rPr lang="en-US" altLang="zh-CN" sz="1400" b="1" dirty="0">
                <a:solidFill>
                  <a:srgbClr val="0000FF"/>
                </a:solidFill>
              </a:rPr>
              <a:t>1W </a:t>
            </a:r>
            <a:r>
              <a:rPr lang="zh-CN" altLang="en-US" sz="1400" b="1" dirty="0">
                <a:solidFill>
                  <a:srgbClr val="0000FF"/>
                </a:solidFill>
              </a:rPr>
              <a:t>（ </a:t>
            </a:r>
            <a:r>
              <a:rPr lang="en-US" altLang="zh-CN" sz="1400" b="1" dirty="0">
                <a:solidFill>
                  <a:srgbClr val="0000FF"/>
                </a:solidFill>
              </a:rPr>
              <a:t>by </a:t>
            </a:r>
            <a:r>
              <a:rPr lang="en-US" altLang="zh-CN" sz="1400" b="1" dirty="0" err="1">
                <a:solidFill>
                  <a:srgbClr val="0000FF"/>
                </a:solidFill>
              </a:rPr>
              <a:t>kexin</a:t>
            </a:r>
            <a:r>
              <a:rPr lang="en-US" altLang="zh-CN" sz="1400" b="1" dirty="0">
                <a:solidFill>
                  <a:srgbClr val="0000FF"/>
                </a:solidFill>
              </a:rPr>
              <a:t>)</a:t>
            </a:r>
            <a:endParaRPr lang="en-US" sz="14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828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TO-DO LIST</a:t>
            </a:r>
            <a:endParaRPr lang="en-US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5FC513DA-66DC-4AE1-8688-EC6CA95D3E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559085"/>
              </p:ext>
            </p:extLst>
          </p:nvPr>
        </p:nvGraphicFramePr>
        <p:xfrm>
          <a:off x="164719" y="898573"/>
          <a:ext cx="11749856" cy="57476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04276">
                  <a:extLst>
                    <a:ext uri="{9D8B030D-6E8A-4147-A177-3AD203B41FA5}">
                      <a16:colId xmlns:a16="http://schemas.microsoft.com/office/drawing/2014/main" val="2299293600"/>
                    </a:ext>
                  </a:extLst>
                </a:gridCol>
                <a:gridCol w="2550958">
                  <a:extLst>
                    <a:ext uri="{9D8B030D-6E8A-4147-A177-3AD203B41FA5}">
                      <a16:colId xmlns:a16="http://schemas.microsoft.com/office/drawing/2014/main" val="354059620"/>
                    </a:ext>
                  </a:extLst>
                </a:gridCol>
                <a:gridCol w="2967804">
                  <a:extLst>
                    <a:ext uri="{9D8B030D-6E8A-4147-A177-3AD203B41FA5}">
                      <a16:colId xmlns:a16="http://schemas.microsoft.com/office/drawing/2014/main" val="1882363624"/>
                    </a:ext>
                  </a:extLst>
                </a:gridCol>
                <a:gridCol w="872078">
                  <a:extLst>
                    <a:ext uri="{9D8B030D-6E8A-4147-A177-3AD203B41FA5}">
                      <a16:colId xmlns:a16="http://schemas.microsoft.com/office/drawing/2014/main" val="3675718299"/>
                    </a:ext>
                  </a:extLst>
                </a:gridCol>
                <a:gridCol w="1108495">
                  <a:extLst>
                    <a:ext uri="{9D8B030D-6E8A-4147-A177-3AD203B41FA5}">
                      <a16:colId xmlns:a16="http://schemas.microsoft.com/office/drawing/2014/main" val="2577387852"/>
                    </a:ext>
                  </a:extLst>
                </a:gridCol>
                <a:gridCol w="1387550">
                  <a:extLst>
                    <a:ext uri="{9D8B030D-6E8A-4147-A177-3AD203B41FA5}">
                      <a16:colId xmlns:a16="http://schemas.microsoft.com/office/drawing/2014/main" val="686073779"/>
                    </a:ext>
                  </a:extLst>
                </a:gridCol>
                <a:gridCol w="1458695">
                  <a:extLst>
                    <a:ext uri="{9D8B030D-6E8A-4147-A177-3AD203B41FA5}">
                      <a16:colId xmlns:a16="http://schemas.microsoft.com/office/drawing/2014/main" val="2892972279"/>
                    </a:ext>
                  </a:extLst>
                </a:gridCol>
              </a:tblGrid>
              <a:tr h="39573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Area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Items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Actions Required</a:t>
                      </a:r>
                      <a:endParaRPr lang="en-US" sz="1050" b="1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Action Owner</a:t>
                      </a:r>
                      <a:endParaRPr lang="en-US" sz="1050" b="1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Status</a:t>
                      </a:r>
                      <a:endParaRPr lang="en-US" sz="1050" b="1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Comments</a:t>
                      </a:r>
                      <a:endParaRPr lang="en-US" sz="1050" b="1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Planned/Actual Completion Date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1503274"/>
                  </a:ext>
                </a:extLst>
              </a:tr>
              <a:tr h="593595">
                <a:tc rowSpan="4"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董事会资料修改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董事会材料</a:t>
                      </a:r>
                      <a:b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- 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组织架构图</a:t>
                      </a:r>
                      <a:endParaRPr lang="en-US" sz="1050" b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修改建议：</a:t>
                      </a:r>
                      <a:b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1. </a:t>
                      </a: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运营部拿掉</a:t>
                      </a:r>
                      <a:b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2. </a:t>
                      </a: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已有的项目都加到</a:t>
                      </a: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Org</a:t>
                      </a: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中</a:t>
                      </a:r>
                      <a:endParaRPr lang="en-US" sz="1050" b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Completed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邮件发送至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XW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Tue 1/9/2018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465614"/>
                  </a:ext>
                </a:extLst>
              </a:tr>
              <a:tr h="59359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董事会材料</a:t>
                      </a:r>
                      <a:b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- HC Growth</a:t>
                      </a: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表格</a:t>
                      </a:r>
                      <a:endParaRPr lang="en-US" sz="1050" b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Jiang</a:t>
                      </a: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制定模板发给</a:t>
                      </a: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kexin,yunzhe</a:t>
                      </a: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更新</a:t>
                      </a: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Q1 HC Plan</a:t>
                      </a:r>
                      <a:b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基于</a:t>
                      </a: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Input</a:t>
                      </a:r>
                      <a:r>
                        <a:rPr lang="zh-CN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， 修改董事会</a:t>
                      </a: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HC page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Completed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邮件发送至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XW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Tue 1/9/2018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091257"/>
                  </a:ext>
                </a:extLst>
              </a:tr>
              <a:tr h="59359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董事会材料</a:t>
                      </a:r>
                      <a:b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- 2018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年汇总， </a:t>
                      </a: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3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大块业务</a:t>
                      </a:r>
                      <a:b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IT 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战略咨询，</a:t>
                      </a: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 IT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项目实施，运营</a:t>
                      </a:r>
                      <a:endParaRPr lang="en-US" sz="1050" b="0" kern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修改建议：</a:t>
                      </a:r>
                      <a:b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行业，</a:t>
                      </a: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客户名字，</a:t>
                      </a: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需要什么样的人，</a:t>
                      </a: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 By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预计的</a:t>
                      </a:r>
                      <a:r>
                        <a:rPr lang="en-US" sz="1050" b="0" kern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Reneue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大概多少</a:t>
                      </a:r>
                      <a:endParaRPr lang="en-US" sz="1050" b="0" kern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</a:t>
                      </a:r>
                      <a:endParaRPr lang="en-US" sz="1050" b="0" kern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</a:t>
                      </a:r>
                      <a:r>
                        <a:rPr lang="en-US" altLang="zh-CN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ompleted</a:t>
                      </a:r>
                      <a:endParaRPr lang="en-US" sz="1050" b="0" kern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 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发送至</a:t>
                      </a: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XW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Before 6:00pm, 1/10 Wed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2842272"/>
                  </a:ext>
                </a:extLst>
              </a:tr>
              <a:tr h="3957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董事会材料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 - 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对标相关</a:t>
                      </a:r>
                      <a:endParaRPr lang="en-US" sz="1050" b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XW,kexin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沟通过</a:t>
                      </a:r>
                      <a:endParaRPr lang="en-US" sz="1050" b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Zhenwen</a:t>
                      </a:r>
                      <a:endParaRPr lang="en-US" sz="1050" b="0" kern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Completed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 </a:t>
                      </a: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XW: </a:t>
                      </a:r>
                      <a:r>
                        <a:rPr lang="en-US" sz="1050" b="0" kern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</a:t>
                      </a:r>
                      <a:r>
                        <a:rPr lang="zh-CN" alt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在修改了</a:t>
                      </a:r>
                      <a:endParaRPr lang="en-US" altLang="zh-CN" sz="1050" b="0" kern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</a:t>
                      </a:r>
                      <a:r>
                        <a:rPr lang="en-US" altLang="zh-CN" sz="105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o closed</a:t>
                      </a:r>
                      <a:endParaRPr lang="en-US" sz="1050" b="0" kern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Before 3:00pm 1/11 Fri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135425"/>
                  </a:ext>
                </a:extLst>
              </a:tr>
              <a:tr h="593595">
                <a:tc rowSpan="5"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公司层级</a:t>
                      </a:r>
                      <a:b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运营与管理相关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健全组织机构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修改建议：</a:t>
                      </a:r>
                      <a:b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1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kexin+Wenrui</a:t>
                      </a: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无新增，</a:t>
                      </a: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Focus</a:t>
                      </a: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在</a:t>
                      </a: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BU02</a:t>
                      </a: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新增， 如</a:t>
                      </a: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QA</a:t>
                      </a: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组织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Yunzhe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In Progress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 NO UPDATES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O</a:t>
                      </a:r>
                      <a:r>
                        <a:rPr lang="en-US" altLang="zh-CN" sz="105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verdue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 End of 1/11 Thu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232525"/>
                  </a:ext>
                </a:extLst>
              </a:tr>
              <a:tr h="79146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R&amp;R </a:t>
                      </a: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目标</a:t>
                      </a:r>
                      <a:b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- Scope &amp; Budget Owner &amp; Approval Access</a:t>
                      </a:r>
                      <a:b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Issue &amp; Risk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新增：</a:t>
                      </a:r>
                      <a:b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需要</a:t>
                      </a:r>
                      <a:r>
                        <a:rPr lang="en-US" sz="1050" b="1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lin</a:t>
                      </a: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/</a:t>
                      </a:r>
                      <a:r>
                        <a:rPr lang="en-US" sz="1050" b="1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shen</a:t>
                      </a: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/jiang</a:t>
                      </a: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拟定自己部门的</a:t>
                      </a: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R&amp;R</a:t>
                      </a:r>
                      <a:b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模板</a:t>
                      </a: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</a:t>
                      </a:r>
                      <a:r>
                        <a:rPr lang="zh-CN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稍后发给大家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</a:t>
                      </a:r>
                      <a:endParaRPr lang="en-US" sz="105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In Progress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Jiang: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1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模板已准备好，</a:t>
                      </a:r>
                      <a:r>
                        <a:rPr lang="zh-CN" altLang="en-US" sz="1050" b="1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等</a:t>
                      </a:r>
                      <a:r>
                        <a:rPr lang="en-US" altLang="zh-CN" sz="1050" b="1" dirty="0" err="1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</a:t>
                      </a:r>
                      <a:r>
                        <a:rPr lang="zh-CN" altLang="en-US" sz="1050" b="1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回来一起看</a:t>
                      </a:r>
                      <a:endParaRPr lang="en-US" sz="1050" b="1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O</a:t>
                      </a:r>
                      <a:r>
                        <a:rPr lang="en-US" altLang="zh-CN" sz="105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verdue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 End of 1/11 Thu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915167"/>
                  </a:ext>
                </a:extLst>
              </a:tr>
              <a:tr h="3957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Pipeline Management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日常管理， 每周会议负责更新最新状态</a:t>
                      </a:r>
                      <a:endParaRPr lang="en-US" sz="1050" b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Completed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Jiang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：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en-US" sz="1050" b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日常管理即可，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close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-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266797"/>
                  </a:ext>
                </a:extLst>
              </a:tr>
              <a:tr h="6031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Weekly Meeting with XW/lin/shen/jiang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安排会议每周三下午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2:30-4:00pm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内容手机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每周二，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input from </a:t>
                      </a:r>
                      <a:r>
                        <a:rPr lang="en-US" sz="1050" b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lin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/</a:t>
                      </a:r>
                      <a:r>
                        <a:rPr lang="en-US" sz="1050" b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shen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/jiang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Completed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Jiang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：</a:t>
                      </a:r>
                      <a:endParaRPr lang="en-US" sz="1050" b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会议邀请已发出</a:t>
                      </a:r>
                      <a:endParaRPr lang="en-US" sz="1050" b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Before 6:00pm 1/8 TODAY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75588"/>
                  </a:ext>
                </a:extLst>
              </a:tr>
              <a:tr h="79146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Finance Bi-Weekly Meeting with Shuyi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1. Wenrui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安排会议，与</a:t>
                      </a:r>
                      <a:r>
                        <a:rPr lang="en-US" sz="1050" b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shuyi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确认时间</a:t>
                      </a:r>
                      <a:b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2. 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制定月度亿达未来需要的财务报告模板，</a:t>
                      </a: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 XW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会安排</a:t>
                      </a:r>
                      <a:r>
                        <a:rPr lang="en-US" sz="1050" b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shuyi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准备报告</a:t>
                      </a:r>
                      <a:endParaRPr lang="en-US" sz="1050" b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Completed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Jiang: </a:t>
                      </a: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会议邀请已发出</a:t>
                      </a:r>
                      <a:endParaRPr lang="en-US" sz="1050" b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本周四会议延至下周四</a:t>
                      </a:r>
                      <a:endParaRPr lang="en-US" sz="1050" b="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Before 1:00pm 1/10 Wed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668324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4A1D5245-F3B8-441A-959D-CA6FF45ECA78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</p:spTree>
    <p:extLst>
      <p:ext uri="{BB962C8B-B14F-4D97-AF65-F5344CB8AC3E}">
        <p14:creationId xmlns:p14="http://schemas.microsoft.com/office/powerpoint/2010/main" val="33252247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TO-DO LIST</a:t>
            </a:r>
            <a:endParaRPr lang="en-US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74280CE3-3FE5-4D78-B926-F4B26A5E66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8424409"/>
              </p:ext>
            </p:extLst>
          </p:nvPr>
        </p:nvGraphicFramePr>
        <p:xfrm>
          <a:off x="193963" y="848695"/>
          <a:ext cx="11833317" cy="560339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1156">
                  <a:extLst>
                    <a:ext uri="{9D8B030D-6E8A-4147-A177-3AD203B41FA5}">
                      <a16:colId xmlns:a16="http://schemas.microsoft.com/office/drawing/2014/main" val="4083090208"/>
                    </a:ext>
                  </a:extLst>
                </a:gridCol>
                <a:gridCol w="2197120">
                  <a:extLst>
                    <a:ext uri="{9D8B030D-6E8A-4147-A177-3AD203B41FA5}">
                      <a16:colId xmlns:a16="http://schemas.microsoft.com/office/drawing/2014/main" val="508671905"/>
                    </a:ext>
                  </a:extLst>
                </a:gridCol>
                <a:gridCol w="2352624">
                  <a:extLst>
                    <a:ext uri="{9D8B030D-6E8A-4147-A177-3AD203B41FA5}">
                      <a16:colId xmlns:a16="http://schemas.microsoft.com/office/drawing/2014/main" val="1800043535"/>
                    </a:ext>
                  </a:extLst>
                </a:gridCol>
                <a:gridCol w="847747">
                  <a:extLst>
                    <a:ext uri="{9D8B030D-6E8A-4147-A177-3AD203B41FA5}">
                      <a16:colId xmlns:a16="http://schemas.microsoft.com/office/drawing/2014/main" val="1775570065"/>
                    </a:ext>
                  </a:extLst>
                </a:gridCol>
                <a:gridCol w="1264275">
                  <a:extLst>
                    <a:ext uri="{9D8B030D-6E8A-4147-A177-3AD203B41FA5}">
                      <a16:colId xmlns:a16="http://schemas.microsoft.com/office/drawing/2014/main" val="3018780076"/>
                    </a:ext>
                  </a:extLst>
                </a:gridCol>
                <a:gridCol w="2070979">
                  <a:extLst>
                    <a:ext uri="{9D8B030D-6E8A-4147-A177-3AD203B41FA5}">
                      <a16:colId xmlns:a16="http://schemas.microsoft.com/office/drawing/2014/main" val="1703215307"/>
                    </a:ext>
                  </a:extLst>
                </a:gridCol>
                <a:gridCol w="2089416">
                  <a:extLst>
                    <a:ext uri="{9D8B030D-6E8A-4147-A177-3AD203B41FA5}">
                      <a16:colId xmlns:a16="http://schemas.microsoft.com/office/drawing/2014/main" val="3429188139"/>
                    </a:ext>
                  </a:extLst>
                </a:gridCol>
              </a:tblGrid>
              <a:tr h="47025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Area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33924" marR="33924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Items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33924" marR="33924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Actions Required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33924" marR="33924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Action Owner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33924" marR="33924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Status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Comments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Planned/Actual Completion Date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592292"/>
                  </a:ext>
                </a:extLst>
              </a:tr>
              <a:tr h="1005017"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HR</a:t>
                      </a:r>
                      <a:r>
                        <a:rPr lang="zh-CN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相关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33924" marR="33924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Chargeability%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- Resource Plan vs. Actual Tracking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- Bi-Weekly Resource Chargeability Plan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负责每半月基于当期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TIME REPORT 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负责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chargeability report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806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In Progress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 End of 1/16 </a:t>
                      </a:r>
                      <a:b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Submission Period: 1/15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13858"/>
                  </a:ext>
                </a:extLst>
              </a:tr>
              <a:tr h="13400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Salary Model &amp; Annual Performance Model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公司层级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# 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员工能力与绩效评估</a:t>
                      </a:r>
                      <a:b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公司层级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# 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薪酬架构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1. 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需要</a:t>
                      </a: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XW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先和</a:t>
                      </a: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HDR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沟通下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2. Wenrui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再约</a:t>
                      </a: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HRD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时间， 与</a:t>
                      </a: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XW, KEXIN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碰薪酬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Completed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Jiang</a:t>
                      </a:r>
                      <a:r>
                        <a:rPr lang="zh-CN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： 已约</a:t>
                      </a: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HRD</a:t>
                      </a:r>
                      <a:r>
                        <a:rPr lang="zh-CN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时间</a:t>
                      </a: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1/11 Tue</a:t>
                      </a:r>
                      <a:r>
                        <a:rPr lang="zh-CN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下午</a:t>
                      </a: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4</a:t>
                      </a:r>
                      <a:r>
                        <a:rPr lang="zh-CN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：</a:t>
                      </a: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00PM- 4:30PM</a:t>
                      </a:r>
                      <a:r>
                        <a:rPr lang="zh-CN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会议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 Feb-Mid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8922754"/>
                  </a:ext>
                </a:extLst>
              </a:tr>
              <a:tr h="67001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BU01</a:t>
                      </a:r>
                      <a:r>
                        <a:rPr lang="zh-CN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相关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33924" marR="33924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BU01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员工能力评估与绩效评估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负责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BU01+MARKETING+LAB+IT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的部门级绩效考核与评估机制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806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In Progress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 end of Jan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3140849"/>
                  </a:ext>
                </a:extLst>
              </a:tr>
              <a:tr h="670012"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BU02</a:t>
                      </a:r>
                      <a:r>
                        <a:rPr lang="zh-CN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相关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33924" marR="33924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BU02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员工能力评估与绩效评估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Yunzhe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负责</a:t>
                      </a: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BU02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部门级绩效考核与评估机制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Yunzhe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806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In Progress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 end of Jan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835977"/>
                  </a:ext>
                </a:extLst>
              </a:tr>
              <a:tr h="77805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2018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年</a:t>
                      </a: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SAP P level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评定标准与考核制度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Zhenwen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已拟定，</a:t>
                      </a: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kexin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已给</a:t>
                      </a: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Co'm'men't's</a:t>
                      </a:r>
                      <a:b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</a:b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需要</a:t>
                      </a: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yunzhe</a:t>
                      </a:r>
                      <a:r>
                        <a:rPr lang="zh-CN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敲定最终版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Yunzhe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  <a:cs typeface="宋体" panose="02010600030101010101" pitchFamily="2" charset="-122"/>
                        </a:rPr>
                        <a:t>Completed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 HR </a:t>
                      </a:r>
                      <a:r>
                        <a:rPr lang="en-US" altLang="zh-CN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based </a:t>
                      </a:r>
                      <a:r>
                        <a:rPr lang="en-US" altLang="zh-CN" sz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dongzhenwen</a:t>
                      </a:r>
                      <a:r>
                        <a:rPr lang="en-US" altLang="zh-CN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 version, to update new policy on SAP P-level</a:t>
                      </a:r>
                      <a:endParaRPr lang="en-US" sz="1200" b="1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Before 6:00pm, 1/10 Wed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429063"/>
                  </a:ext>
                </a:extLst>
              </a:tr>
              <a:tr h="67001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CS</a:t>
                      </a:r>
                      <a:r>
                        <a:rPr lang="zh-CN" sz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</a:rPr>
                        <a:t>相关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33924" marR="33924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CS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员工能力评估与绩效评估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Wenrui: F&amp;S + PROCUREMENT </a:t>
                      </a:r>
                      <a:r>
                        <a:rPr lang="zh-CN" sz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部门级绩效考核与评估机制</a:t>
                      </a:r>
                      <a:endParaRPr lang="en-US" sz="1200" dirty="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Wenrui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806000"/>
                          </a:solidFill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In Progress</a:t>
                      </a:r>
                      <a:endParaRPr lang="en-US" sz="1200">
                        <a:effectLst/>
                        <a:latin typeface="+mn-lt"/>
                        <a:ea typeface="微软雅黑" panose="020B0503020204020204" pitchFamily="34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By end of Jan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4732074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1401CC73-92C9-4527-946A-378F1F2AB916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</p:spTree>
    <p:extLst>
      <p:ext uri="{BB962C8B-B14F-4D97-AF65-F5344CB8AC3E}">
        <p14:creationId xmlns:p14="http://schemas.microsoft.com/office/powerpoint/2010/main" val="3891783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711FF4-90A3-4FB8-8F83-7CC17188B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HC Growth Status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792EE669-6395-40C8-B9AF-F4AAB9EF10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0266547"/>
              </p:ext>
            </p:extLst>
          </p:nvPr>
        </p:nvGraphicFramePr>
        <p:xfrm>
          <a:off x="97646" y="1038438"/>
          <a:ext cx="11996707" cy="47326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5089">
                  <a:extLst>
                    <a:ext uri="{9D8B030D-6E8A-4147-A177-3AD203B41FA5}">
                      <a16:colId xmlns:a16="http://schemas.microsoft.com/office/drawing/2014/main" val="3779287827"/>
                    </a:ext>
                  </a:extLst>
                </a:gridCol>
                <a:gridCol w="1970935">
                  <a:extLst>
                    <a:ext uri="{9D8B030D-6E8A-4147-A177-3AD203B41FA5}">
                      <a16:colId xmlns:a16="http://schemas.microsoft.com/office/drawing/2014/main" val="112163664"/>
                    </a:ext>
                  </a:extLst>
                </a:gridCol>
                <a:gridCol w="1483277">
                  <a:extLst>
                    <a:ext uri="{9D8B030D-6E8A-4147-A177-3AD203B41FA5}">
                      <a16:colId xmlns:a16="http://schemas.microsoft.com/office/drawing/2014/main" val="250599780"/>
                    </a:ext>
                  </a:extLst>
                </a:gridCol>
                <a:gridCol w="1007870">
                  <a:extLst>
                    <a:ext uri="{9D8B030D-6E8A-4147-A177-3AD203B41FA5}">
                      <a16:colId xmlns:a16="http://schemas.microsoft.com/office/drawing/2014/main" val="642354909"/>
                    </a:ext>
                  </a:extLst>
                </a:gridCol>
                <a:gridCol w="912786">
                  <a:extLst>
                    <a:ext uri="{9D8B030D-6E8A-4147-A177-3AD203B41FA5}">
                      <a16:colId xmlns:a16="http://schemas.microsoft.com/office/drawing/2014/main" val="264291790"/>
                    </a:ext>
                  </a:extLst>
                </a:gridCol>
                <a:gridCol w="1381687">
                  <a:extLst>
                    <a:ext uri="{9D8B030D-6E8A-4147-A177-3AD203B41FA5}">
                      <a16:colId xmlns:a16="http://schemas.microsoft.com/office/drawing/2014/main" val="2509596908"/>
                    </a:ext>
                  </a:extLst>
                </a:gridCol>
                <a:gridCol w="2245996">
                  <a:extLst>
                    <a:ext uri="{9D8B030D-6E8A-4147-A177-3AD203B41FA5}">
                      <a16:colId xmlns:a16="http://schemas.microsoft.com/office/drawing/2014/main" val="2383025587"/>
                    </a:ext>
                  </a:extLst>
                </a:gridCol>
                <a:gridCol w="728235">
                  <a:extLst>
                    <a:ext uri="{9D8B030D-6E8A-4147-A177-3AD203B41FA5}">
                      <a16:colId xmlns:a16="http://schemas.microsoft.com/office/drawing/2014/main" val="1562480243"/>
                    </a:ext>
                  </a:extLst>
                </a:gridCol>
                <a:gridCol w="1170832">
                  <a:extLst>
                    <a:ext uri="{9D8B030D-6E8A-4147-A177-3AD203B41FA5}">
                      <a16:colId xmlns:a16="http://schemas.microsoft.com/office/drawing/2014/main" val="660610154"/>
                    </a:ext>
                  </a:extLst>
                </a:gridCol>
              </a:tblGrid>
              <a:tr h="191501"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TYPE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ORG UNIT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PROJECT NAME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ACTUAL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FORECAST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509371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2017-END</a:t>
                      </a:r>
                      <a:endParaRPr lang="en-US" altLang="zh-CN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JAN-Actual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JAN TOTAL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FEB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MAR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Q1 FORECAST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345959"/>
                  </a:ext>
                </a:extLst>
              </a:tr>
              <a:tr h="191501">
                <a:tc rowSpan="17"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PERMANENT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LEADERSHIP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7830360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pPr algn="l" fontAlgn="b"/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LEADERSHIP </a:t>
                      </a:r>
                      <a:r>
                        <a:rPr lang="en-US" altLang="zh-CN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SUBTOTAL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159705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BUSINESS UNIT-01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YDLIZE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136678"/>
                  </a:ext>
                </a:extLst>
              </a:tr>
              <a:tr h="302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智慧园区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altLang="zh-CN" sz="1100" b="0" i="0" u="none" strike="noStrike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  (</a:t>
                      </a:r>
                      <a:r>
                        <a:rPr lang="en-US" sz="1100" b="0" i="0" u="none" strike="noStrike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CRM </a:t>
                      </a:r>
                      <a:r>
                        <a:rPr lang="en-US" altLang="zh-CN" sz="1100" b="0" i="0" u="none" strike="noStrike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1-D,</a:t>
                      </a:r>
                      <a:r>
                        <a:rPr lang="en-US" sz="1100" b="0" i="0" u="none" strike="noStrike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Android/IOS </a:t>
                      </a:r>
                      <a:r>
                        <a:rPr lang="en-US" altLang="zh-CN" sz="1100" b="0" i="0" u="none" strike="noStrike" kern="1200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2-E)</a:t>
                      </a:r>
                      <a:endParaRPr lang="en-US" sz="1100" b="0" i="0" u="none" strike="noStrike" kern="1200" dirty="0">
                        <a:solidFill>
                          <a:schemeClr val="accent4">
                            <a:lumMod val="7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345202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BENCH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 (1-C, </a:t>
                      </a:r>
                      <a:r>
                        <a:rPr lang="zh-CN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徐寿白）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2064464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pPr algn="l" fontAlgn="b"/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BUSINESS UNIT-01 </a:t>
                      </a:r>
                      <a:r>
                        <a:rPr lang="en-US" altLang="zh-CN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SUBTOTAL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638202"/>
                  </a:ext>
                </a:extLst>
              </a:tr>
              <a:tr h="377711">
                <a:tc vMerge="1"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BUSINESS UNIT-02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Future ERP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 SAP FICO (1-C)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 JAVA WEB (1-D, 1-E)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2240365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万众企服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561900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YDLIZE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695064"/>
                  </a:ext>
                </a:extLst>
              </a:tr>
              <a:tr h="377711">
                <a:tc vMerge="1">
                  <a:txBody>
                    <a:bodyPr/>
                    <a:lstStyle/>
                    <a:p>
                      <a:pPr algn="l" fontAlgn="b"/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BUSINESS UNIT-02 </a:t>
                      </a:r>
                      <a:r>
                        <a:rPr lang="en-US" altLang="zh-CN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SUBTOTAL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188758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COOPERATE SERVICES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CS-F&amp;S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 EA (1-</a:t>
                      </a:r>
                      <a:r>
                        <a:rPr lang="en-US" altLang="zh-CN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E)</a:t>
                      </a:r>
                      <a:endParaRPr lang="en-US" sz="11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795659"/>
                  </a:ext>
                </a:extLst>
              </a:tr>
              <a:tr h="22821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CS-FINANCE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854509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CS-HR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0" i="0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 HRD ( 1-B, </a:t>
                      </a:r>
                      <a:r>
                        <a:rPr lang="zh-CN" altLang="en-US" sz="1100" b="0" i="0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黄晓超）</a:t>
                      </a:r>
                      <a:endParaRPr lang="en-US" sz="1100" b="0" i="0" u="none" strike="noStrike" dirty="0">
                        <a:solidFill>
                          <a:schemeClr val="accent4">
                            <a:lumMod val="7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2089644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CS-MARKETING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1740777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CS-PROCUREMENT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9376715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CS-IT</a:t>
                      </a:r>
                    </a:p>
                  </a:txBody>
                  <a:tcPr marL="4763" marR="4763" marT="476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750800"/>
                  </a:ext>
                </a:extLst>
              </a:tr>
              <a:tr h="1915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CS-R&amp;D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700465"/>
                  </a:ext>
                </a:extLst>
              </a:tr>
              <a:tr h="191501">
                <a:tc>
                  <a:txBody>
                    <a:bodyPr/>
                    <a:lstStyle/>
                    <a:p>
                      <a:pPr algn="l" fontAlgn="b"/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COOPERATE SERVICES </a:t>
                      </a:r>
                      <a:r>
                        <a:rPr lang="en-US" altLang="zh-CN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SUBTOTAL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474027"/>
                  </a:ext>
                </a:extLst>
              </a:tr>
              <a:tr h="191501">
                <a:tc gridSpan="3">
                  <a:txBody>
                    <a:bodyPr/>
                    <a:lstStyle/>
                    <a:p>
                      <a:pPr algn="r" fontAlgn="b"/>
                      <a:r>
                        <a:rPr lang="en-US" altLang="zh-C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TOTAL</a:t>
                      </a:r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zh-CN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6497708"/>
                  </a:ext>
                </a:extLst>
              </a:tr>
              <a:tr h="191501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INTERN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COOPERATE SERVICES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CS-HR (Intern)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834948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D12D994-7B41-4370-8558-594D68895F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3889057"/>
              </p:ext>
            </p:extLst>
          </p:nvPr>
        </p:nvGraphicFramePr>
        <p:xfrm>
          <a:off x="9071450" y="542567"/>
          <a:ext cx="3217739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739">
                  <a:extLst>
                    <a:ext uri="{9D8B030D-6E8A-4147-A177-3AD203B41FA5}">
                      <a16:colId xmlns:a16="http://schemas.microsoft.com/office/drawing/2014/main" val="2691568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BLACK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: APPROVED HCS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>
                          <a:solidFill>
                            <a:srgbClr val="C00000"/>
                          </a:solidFill>
                        </a:rPr>
                        <a:t>YELLOW</a:t>
                      </a:r>
                      <a:r>
                        <a:rPr lang="en-US" sz="1100" b="0" dirty="0">
                          <a:solidFill>
                            <a:srgbClr val="C00000"/>
                          </a:solidFill>
                        </a:rPr>
                        <a:t>: New Submit , Pending for HC Approval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8949072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05B68E7E-F832-4A6E-AC53-56A4672C4525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VAREINA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37FD940-500B-41E0-97E5-960F0C338B55}"/>
              </a:ext>
            </a:extLst>
          </p:cNvPr>
          <p:cNvSpPr/>
          <p:nvPr/>
        </p:nvSpPr>
        <p:spPr>
          <a:xfrm>
            <a:off x="164720" y="6050371"/>
            <a:ext cx="11695560" cy="6943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FF0000"/>
                </a:solidFill>
              </a:rPr>
              <a:t>TO-DE DISCUSS:</a:t>
            </a:r>
          </a:p>
          <a:p>
            <a:r>
              <a:rPr 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KEXIN:  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市场部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月份计划招聘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人， 未提交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 DEMAND , 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另， </a:t>
            </a:r>
            <a:r>
              <a:rPr 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 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部门希望增加一个人</a:t>
            </a:r>
            <a:r>
              <a:rPr lang="en-US" altLang="zh-CN" sz="12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(Xingwu</a:t>
            </a:r>
            <a:r>
              <a:rPr lang="zh-CN" altLang="en-US" sz="12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</a:t>
            </a:r>
            <a:r>
              <a:rPr lang="en-US" altLang="zh-CN" sz="12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kexin</a:t>
            </a:r>
            <a:r>
              <a:rPr lang="zh-CN" altLang="en-US" sz="12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回来再议）</a:t>
            </a:r>
            <a:endParaRPr lang="en-US" altLang="zh-CN" sz="12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8289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Operational Updates – BU01</a:t>
            </a:r>
            <a:r>
              <a:rPr lang="en-US" dirty="0"/>
              <a:t>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E3008D-5B85-4D05-B600-C9A93A125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720" y="1102866"/>
            <a:ext cx="10515600" cy="5417203"/>
          </a:xfrm>
        </p:spPr>
        <p:txBody>
          <a:bodyPr>
            <a:normAutofit lnSpcReduction="10000"/>
          </a:bodyPr>
          <a:lstStyle/>
          <a:p>
            <a:r>
              <a:rPr lang="zh-CN" altLang="en-US" sz="2000" dirty="0"/>
              <a:t>丽泽：</a:t>
            </a:r>
            <a:endParaRPr lang="en-US" altLang="zh-CN" sz="2000" dirty="0"/>
          </a:p>
          <a:p>
            <a:pPr lvl="1"/>
            <a:r>
              <a:rPr lang="en-US" altLang="zh-CN" sz="1600" dirty="0"/>
              <a:t>BU01-BU02-</a:t>
            </a:r>
            <a:r>
              <a:rPr lang="zh-CN" altLang="en-US" sz="1600" dirty="0"/>
              <a:t>华瑞交接工作完成。</a:t>
            </a:r>
            <a:endParaRPr lang="en-US" altLang="zh-CN" sz="1600" dirty="0"/>
          </a:p>
          <a:p>
            <a:pPr lvl="1"/>
            <a:r>
              <a:rPr lang="zh-CN" altLang="en-US" sz="1600" dirty="0"/>
              <a:t>丽泽二期开发进行中，</a:t>
            </a:r>
            <a:r>
              <a:rPr lang="en-US" altLang="zh-CN" sz="1600" dirty="0"/>
              <a:t>1</a:t>
            </a:r>
            <a:r>
              <a:rPr lang="zh-CN" altLang="en-US" sz="1600" dirty="0"/>
              <a:t>月末结束</a:t>
            </a:r>
            <a:r>
              <a:rPr lang="en-US" altLang="zh-CN" sz="1600" dirty="0"/>
              <a:t> </a:t>
            </a:r>
          </a:p>
          <a:p>
            <a:pPr lvl="1"/>
            <a:r>
              <a:rPr lang="zh-CN" altLang="en-US" sz="1600" dirty="0"/>
              <a:t>达实接口未完成，口头协定</a:t>
            </a:r>
            <a:r>
              <a:rPr lang="en-US" altLang="zh-CN" sz="1600" dirty="0"/>
              <a:t>1</a:t>
            </a:r>
            <a:r>
              <a:rPr lang="zh-CN" altLang="en-US" sz="1600" dirty="0"/>
              <a:t>月底</a:t>
            </a:r>
            <a:endParaRPr lang="en-US" altLang="zh-CN" sz="1600" dirty="0"/>
          </a:p>
          <a:p>
            <a:pPr lvl="1"/>
            <a:r>
              <a:rPr lang="zh-CN" altLang="en-US" sz="1600" dirty="0">
                <a:solidFill>
                  <a:srgbClr val="FF0000"/>
                </a:solidFill>
              </a:rPr>
              <a:t>发票（总额</a:t>
            </a:r>
            <a:r>
              <a:rPr lang="en-US" altLang="zh-CN" sz="1600" dirty="0">
                <a:solidFill>
                  <a:srgbClr val="FF0000"/>
                </a:solidFill>
              </a:rPr>
              <a:t>90%</a:t>
            </a:r>
            <a:r>
              <a:rPr lang="zh-CN" altLang="en-US" sz="1600" dirty="0">
                <a:solidFill>
                  <a:srgbClr val="FF0000"/>
                </a:solidFill>
              </a:rPr>
              <a:t>）已经寄出</a:t>
            </a:r>
            <a:r>
              <a:rPr lang="en-US" altLang="zh-CN" sz="1600" dirty="0">
                <a:solidFill>
                  <a:srgbClr val="FF0000"/>
                </a:solidFill>
              </a:rPr>
              <a:t>—</a:t>
            </a:r>
            <a:r>
              <a:rPr lang="zh-CN" altLang="en-US" sz="1600" dirty="0">
                <a:solidFill>
                  <a:srgbClr val="FF0000"/>
                </a:solidFill>
              </a:rPr>
              <a:t>丽泽希望开具专票，后续方案跟孟总沟通中</a:t>
            </a:r>
            <a:endParaRPr lang="en-US" altLang="zh-CN" sz="1600" dirty="0">
              <a:solidFill>
                <a:srgbClr val="FF0000"/>
              </a:solidFill>
            </a:endParaRPr>
          </a:p>
          <a:p>
            <a:pPr lvl="1"/>
            <a:r>
              <a:rPr lang="zh-CN" altLang="en-US" sz="1600" dirty="0">
                <a:solidFill>
                  <a:srgbClr val="FF0000"/>
                </a:solidFill>
              </a:rPr>
              <a:t>开发进度，请云哲更新</a:t>
            </a:r>
            <a:endParaRPr lang="en-US" altLang="zh-CN" sz="1600" dirty="0">
              <a:solidFill>
                <a:srgbClr val="FF0000"/>
              </a:solidFill>
            </a:endParaRPr>
          </a:p>
          <a:p>
            <a:pPr lvl="1"/>
            <a:r>
              <a:rPr lang="en-US" altLang="zh-CN" sz="1600" dirty="0"/>
              <a:t>1</a:t>
            </a:r>
            <a:r>
              <a:rPr lang="zh-CN" altLang="en-US" sz="1600" dirty="0"/>
              <a:t>月底需要去一趟北京</a:t>
            </a:r>
            <a:endParaRPr lang="en-US" altLang="zh-CN" sz="1600" dirty="0"/>
          </a:p>
          <a:p>
            <a:pPr marL="457200" lvl="1" indent="0">
              <a:buNone/>
            </a:pPr>
            <a:endParaRPr lang="en-US" altLang="zh-CN" sz="1600" dirty="0"/>
          </a:p>
          <a:p>
            <a:pPr marL="228600" lvl="1">
              <a:spcBef>
                <a:spcPts val="1000"/>
              </a:spcBef>
            </a:pPr>
            <a:r>
              <a:rPr lang="zh-CN" altLang="en-US" dirty="0"/>
              <a:t>中关村</a:t>
            </a:r>
            <a:r>
              <a:rPr lang="en-US" altLang="zh-CN" dirty="0"/>
              <a:t>1</a:t>
            </a:r>
            <a:r>
              <a:rPr lang="zh-CN" altLang="en-US" dirty="0"/>
              <a:t>号：</a:t>
            </a:r>
            <a:endParaRPr lang="en-US" altLang="zh-CN" dirty="0"/>
          </a:p>
          <a:p>
            <a:pPr marL="685800" lvl="2">
              <a:spcBef>
                <a:spcPts val="1000"/>
              </a:spcBef>
            </a:pPr>
            <a:r>
              <a:rPr lang="zh-CN" altLang="en-US" dirty="0"/>
              <a:t>模块梳理</a:t>
            </a:r>
            <a:r>
              <a:rPr lang="en-US" altLang="zh-CN" dirty="0"/>
              <a:t>-</a:t>
            </a:r>
            <a:r>
              <a:rPr lang="zh-CN" altLang="en-US" dirty="0"/>
              <a:t>与阎雨确认对象及工数。</a:t>
            </a:r>
            <a:endParaRPr lang="en-US" altLang="zh-CN" dirty="0"/>
          </a:p>
          <a:p>
            <a:pPr marL="685800" lvl="2">
              <a:spcBef>
                <a:spcPts val="1000"/>
              </a:spcBef>
            </a:pPr>
            <a:r>
              <a:rPr lang="zh-CN" altLang="en-US" dirty="0"/>
              <a:t>时间和</a:t>
            </a:r>
            <a:r>
              <a:rPr lang="en-US" altLang="zh-CN" dirty="0"/>
              <a:t>milestone</a:t>
            </a:r>
            <a:r>
              <a:rPr lang="zh-CN" altLang="en-US" dirty="0"/>
              <a:t>以及工作量预估：确认中</a:t>
            </a:r>
            <a:endParaRPr lang="en-US" altLang="zh-CN" dirty="0"/>
          </a:p>
          <a:p>
            <a:pPr marL="685800" lvl="2">
              <a:spcBef>
                <a:spcPts val="1000"/>
              </a:spcBef>
            </a:pPr>
            <a:endParaRPr lang="en-US" altLang="zh-CN" dirty="0"/>
          </a:p>
          <a:p>
            <a:pPr marL="228600" lvl="1">
              <a:spcBef>
                <a:spcPts val="1000"/>
              </a:spcBef>
            </a:pPr>
            <a:r>
              <a:rPr lang="zh-CN" altLang="en-US" dirty="0"/>
              <a:t>东方雨虹：</a:t>
            </a:r>
            <a:endParaRPr lang="en-US" altLang="zh-CN" dirty="0"/>
          </a:p>
          <a:p>
            <a:pPr marL="685800" lvl="2">
              <a:spcBef>
                <a:spcPts val="1000"/>
              </a:spcBef>
            </a:pPr>
            <a:r>
              <a:rPr lang="zh-CN" altLang="en-US" dirty="0"/>
              <a:t>春节后沟通，需要的话让寿白和</a:t>
            </a:r>
            <a:r>
              <a:rPr lang="en-US" altLang="zh-CN" dirty="0"/>
              <a:t>SAP</a:t>
            </a:r>
            <a:r>
              <a:rPr lang="zh-CN" altLang="en-US" dirty="0"/>
              <a:t>的人一起去</a:t>
            </a:r>
            <a:endParaRPr lang="en-US" altLang="zh-CN" dirty="0"/>
          </a:p>
          <a:p>
            <a:pPr marL="685800" lvl="2">
              <a:spcBef>
                <a:spcPts val="1000"/>
              </a:spcBef>
            </a:pPr>
            <a:endParaRPr lang="en-US" altLang="zh-CN" dirty="0"/>
          </a:p>
          <a:p>
            <a:r>
              <a:rPr lang="zh-CN" altLang="en-US" sz="2000" dirty="0"/>
              <a:t>朝阳水务：</a:t>
            </a:r>
            <a:r>
              <a:rPr lang="en-US" altLang="zh-CN" sz="2000" dirty="0"/>
              <a:t>1</a:t>
            </a:r>
            <a:r>
              <a:rPr lang="zh-CN" altLang="en-US" sz="2000" dirty="0"/>
              <a:t>月底或</a:t>
            </a:r>
            <a:r>
              <a:rPr lang="en-US" altLang="zh-CN" sz="2000" dirty="0"/>
              <a:t>2</a:t>
            </a:r>
            <a:r>
              <a:rPr lang="zh-CN" altLang="en-US" sz="2000" dirty="0"/>
              <a:t>月初 去一趟</a:t>
            </a:r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207DE7A-EB0A-42A0-813A-7444D6A28258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LIN KEXIN</a:t>
            </a:r>
          </a:p>
        </p:txBody>
      </p:sp>
    </p:spTree>
    <p:extLst>
      <p:ext uri="{BB962C8B-B14F-4D97-AF65-F5344CB8AC3E}">
        <p14:creationId xmlns:p14="http://schemas.microsoft.com/office/powerpoint/2010/main" val="3015797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Operational Updates – BU01+CS</a:t>
            </a:r>
            <a:r>
              <a:rPr lang="en-US" dirty="0"/>
              <a:t>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E3008D-5B85-4D05-B600-C9A93A125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719" y="1102866"/>
            <a:ext cx="11456473" cy="5417203"/>
          </a:xfrm>
        </p:spPr>
        <p:txBody>
          <a:bodyPr>
            <a:normAutofit fontScale="92500" lnSpcReduction="10000"/>
          </a:bodyPr>
          <a:lstStyle/>
          <a:p>
            <a:pPr marL="228600" lvl="1">
              <a:spcBef>
                <a:spcPts val="1000"/>
              </a:spcBef>
            </a:pPr>
            <a:r>
              <a:rPr lang="zh-CN" altLang="en-US" dirty="0"/>
              <a:t>阿里供应商资质：</a:t>
            </a:r>
            <a:endParaRPr lang="en-US" altLang="zh-CN" dirty="0"/>
          </a:p>
          <a:p>
            <a:pPr marL="685800" lvl="2">
              <a:spcBef>
                <a:spcPts val="1000"/>
              </a:spcBef>
            </a:pPr>
            <a:r>
              <a:rPr lang="zh-CN" altLang="en-US" dirty="0"/>
              <a:t>申请中（</a:t>
            </a:r>
            <a:r>
              <a:rPr lang="en-US" altLang="zh-CN" dirty="0"/>
              <a:t>1/10</a:t>
            </a:r>
            <a:r>
              <a:rPr lang="zh-CN" altLang="en-US" dirty="0"/>
              <a:t>开始）</a:t>
            </a:r>
            <a:r>
              <a:rPr lang="en-US" altLang="zh-CN" dirty="0"/>
              <a:t>---</a:t>
            </a:r>
          </a:p>
          <a:p>
            <a:pPr marL="685800" lvl="2">
              <a:spcBef>
                <a:spcPts val="1000"/>
              </a:spcBef>
            </a:pPr>
            <a:r>
              <a:rPr lang="zh-CN" altLang="en-US" dirty="0"/>
              <a:t>现在的阿里采购走的是</a:t>
            </a:r>
            <a:r>
              <a:rPr lang="en-US" altLang="zh-CN" dirty="0"/>
              <a:t>【</a:t>
            </a:r>
            <a:r>
              <a:rPr lang="zh-CN" altLang="en-US" dirty="0"/>
              <a:t>北京环宇数通</a:t>
            </a:r>
            <a:r>
              <a:rPr lang="en-US" altLang="zh-CN" dirty="0"/>
              <a:t>】</a:t>
            </a:r>
            <a:r>
              <a:rPr lang="zh-CN" altLang="en-US" dirty="0"/>
              <a:t>，返点形式。以后需要阿里采购，联系</a:t>
            </a:r>
            <a:r>
              <a:rPr lang="en-US" altLang="zh-CN" dirty="0"/>
              <a:t>BU01-</a:t>
            </a:r>
            <a:r>
              <a:rPr lang="zh-CN" altLang="en-US" dirty="0"/>
              <a:t>夏燕玲或者杨跃</a:t>
            </a:r>
            <a:endParaRPr lang="en-US" altLang="zh-CN" dirty="0"/>
          </a:p>
          <a:p>
            <a:pPr marL="685800" lvl="2">
              <a:spcBef>
                <a:spcPts val="1000"/>
              </a:spcBef>
            </a:pPr>
            <a:endParaRPr lang="en-US" altLang="zh-CN" dirty="0"/>
          </a:p>
          <a:p>
            <a:r>
              <a:rPr lang="zh-CN" altLang="en-US" sz="2000" dirty="0"/>
              <a:t>辉瑞制药：供应商资质已经入库，接下来需要谈业务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万众企服：</a:t>
            </a:r>
            <a:endParaRPr lang="en-US" altLang="zh-CN" sz="2000" dirty="0"/>
          </a:p>
          <a:p>
            <a:pPr marL="685800" lvl="2">
              <a:spcBef>
                <a:spcPts val="1000"/>
              </a:spcBef>
            </a:pPr>
            <a:r>
              <a:rPr lang="zh-CN" altLang="en-US" sz="1600" dirty="0"/>
              <a:t>模块梳理</a:t>
            </a:r>
            <a:r>
              <a:rPr lang="en-US" altLang="zh-CN" sz="1600" dirty="0"/>
              <a:t>-</a:t>
            </a:r>
            <a:r>
              <a:rPr lang="zh-CN" altLang="en-US" sz="1600" dirty="0"/>
              <a:t>余总团队确认过的需求已经完成，后续没有确认的需求继续进行。</a:t>
            </a:r>
            <a:endParaRPr lang="en-US" altLang="zh-CN" sz="1600" dirty="0"/>
          </a:p>
          <a:p>
            <a:pPr lvl="1"/>
            <a:r>
              <a:rPr lang="en-US" altLang="zh-CN" sz="1600" dirty="0"/>
              <a:t>1</a:t>
            </a:r>
            <a:r>
              <a:rPr lang="zh-CN" altLang="en-US" sz="1600" dirty="0"/>
              <a:t>月底前上线业务已经梳理完成，</a:t>
            </a:r>
            <a:r>
              <a:rPr lang="en-US" altLang="zh-CN" sz="1600" dirty="0"/>
              <a:t>TODO</a:t>
            </a:r>
            <a:r>
              <a:rPr lang="zh-CN" altLang="en-US" sz="1600" dirty="0"/>
              <a:t>事项可能影响系统上线</a:t>
            </a:r>
            <a:endParaRPr lang="en-US" altLang="zh-CN" sz="1600" dirty="0"/>
          </a:p>
          <a:p>
            <a:pPr lvl="1"/>
            <a:r>
              <a:rPr lang="zh-CN" altLang="en-US" sz="1600" dirty="0"/>
              <a:t>与奥远签订外派合同</a:t>
            </a:r>
            <a:r>
              <a:rPr lang="en-US" altLang="zh-CN" sz="1600" dirty="0"/>
              <a:t>-</a:t>
            </a:r>
            <a:r>
              <a:rPr lang="zh-CN" altLang="en-US" sz="1600" dirty="0"/>
              <a:t>未开始</a:t>
            </a:r>
            <a:endParaRPr lang="en-US" altLang="zh-CN" sz="1600" dirty="0"/>
          </a:p>
          <a:p>
            <a:pPr lvl="1"/>
            <a:r>
              <a:rPr lang="zh-CN" altLang="en-US" sz="1600" dirty="0"/>
              <a:t>需要购买阿里云服务</a:t>
            </a:r>
            <a:r>
              <a:rPr lang="en-US" altLang="zh-CN" sz="1600" dirty="0"/>
              <a:t>--</a:t>
            </a:r>
            <a:r>
              <a:rPr lang="zh-CN" altLang="en-US" sz="1600" dirty="0"/>
              <a:t>赵姝一叫停未付款合同，如何进行？暂时有替代方案，</a:t>
            </a:r>
            <a:r>
              <a:rPr lang="en-US" altLang="zh-CN" sz="1600" dirty="0"/>
              <a:t>1</a:t>
            </a:r>
            <a:r>
              <a:rPr lang="zh-CN" altLang="en-US" sz="1600" dirty="0"/>
              <a:t>月份之内没问题</a:t>
            </a:r>
            <a:endParaRPr lang="en-US" altLang="zh-CN" sz="1600" dirty="0"/>
          </a:p>
          <a:p>
            <a:pPr lvl="1"/>
            <a:endParaRPr lang="en-US" altLang="zh-CN" sz="1600" dirty="0"/>
          </a:p>
          <a:p>
            <a:r>
              <a:rPr lang="zh-CN" altLang="en-US" sz="2000" dirty="0"/>
              <a:t>市场部： 未来科技相关对外宣传工作开始，公众账号等已经开始购买</a:t>
            </a:r>
            <a:endParaRPr lang="en-US" altLang="zh-CN" sz="2000" dirty="0"/>
          </a:p>
          <a:p>
            <a:pPr lvl="1"/>
            <a:r>
              <a:rPr lang="zh-CN" altLang="en-US" sz="1600" dirty="0"/>
              <a:t>需要购买公众账号等</a:t>
            </a:r>
            <a:r>
              <a:rPr lang="en-US" altLang="zh-CN" sz="1600" dirty="0"/>
              <a:t>--</a:t>
            </a:r>
            <a:r>
              <a:rPr lang="zh-CN" altLang="en-US" sz="1600" dirty="0"/>
              <a:t>赵姝一叫停未付款合同，如何进行？</a:t>
            </a:r>
            <a:endParaRPr lang="en-US" altLang="zh-CN" sz="1600" dirty="0"/>
          </a:p>
          <a:p>
            <a:endParaRPr lang="en-US" altLang="zh-CN" sz="2000" dirty="0"/>
          </a:p>
          <a:p>
            <a:r>
              <a:rPr lang="zh-CN" altLang="en-US" sz="2000" dirty="0"/>
              <a:t>研发部：设备采购开始，软件设计完成，接口设计调试</a:t>
            </a:r>
            <a:endParaRPr lang="en-US" altLang="zh-CN" sz="2000" dirty="0"/>
          </a:p>
          <a:p>
            <a:pPr lvl="1"/>
            <a:r>
              <a:rPr lang="zh-CN" altLang="en-US" sz="1600" dirty="0"/>
              <a:t>需要购买物联设备</a:t>
            </a:r>
            <a:r>
              <a:rPr lang="en-US" altLang="zh-CN" sz="1600" dirty="0"/>
              <a:t>--</a:t>
            </a:r>
            <a:r>
              <a:rPr lang="zh-CN" altLang="en-US" sz="1600" dirty="0"/>
              <a:t>赵姝一叫停未付款合同，如何进行？</a:t>
            </a:r>
            <a:endParaRPr lang="en-US" altLang="zh-CN" sz="1600" dirty="0"/>
          </a:p>
          <a:p>
            <a:endParaRPr lang="en-US" altLang="zh-CN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58A0B23-8305-4997-9836-B6BA7C4A0C9B}"/>
              </a:ext>
            </a:extLst>
          </p:cNvPr>
          <p:cNvSpPr/>
          <p:nvPr/>
        </p:nvSpPr>
        <p:spPr>
          <a:xfrm>
            <a:off x="10824963" y="0"/>
            <a:ext cx="1367037" cy="4544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LIN KEXIN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A768653-4EEF-4E72-88E9-D151752385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0607789"/>
              </p:ext>
            </p:extLst>
          </p:nvPr>
        </p:nvGraphicFramePr>
        <p:xfrm>
          <a:off x="8141080" y="3701879"/>
          <a:ext cx="914400" cy="766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" name="Worksheet" showAsIcon="1" r:id="rId3" imgW="914400" imgH="766800" progId="Excel.Sheet.12">
                  <p:embed/>
                </p:oleObj>
              </mc:Choice>
              <mc:Fallback>
                <p:oleObj name="Worksheet" showAsIcon="1" r:id="rId3" imgW="914400" imgH="766800" progId="Excel.Shee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EAE40943-F456-4B7B-A2EE-C7C0C30F91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41080" y="3701879"/>
                        <a:ext cx="914400" cy="766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9965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989CB50-EE65-4DB6-98B3-9E2E708500C9}"/>
              </a:ext>
            </a:extLst>
          </p:cNvPr>
          <p:cNvSpPr txBox="1">
            <a:spLocks/>
          </p:cNvSpPr>
          <p:nvPr/>
        </p:nvSpPr>
        <p:spPr>
          <a:xfrm>
            <a:off x="185982" y="281025"/>
            <a:ext cx="7336481" cy="5826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rgbClr val="B39B7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万众企服项目开发里程碑</a:t>
            </a:r>
            <a:endParaRPr 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151131D-993A-417F-A8A8-7767E17EB4CB}"/>
              </a:ext>
            </a:extLst>
          </p:cNvPr>
          <p:cNvCxnSpPr>
            <a:cxnSpLocks/>
          </p:cNvCxnSpPr>
          <p:nvPr/>
        </p:nvCxnSpPr>
        <p:spPr>
          <a:xfrm flipH="1">
            <a:off x="1124018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97046F5-3245-4E5C-9336-5BD29A8EDEA1}"/>
              </a:ext>
            </a:extLst>
          </p:cNvPr>
          <p:cNvCxnSpPr>
            <a:cxnSpLocks/>
          </p:cNvCxnSpPr>
          <p:nvPr/>
        </p:nvCxnSpPr>
        <p:spPr>
          <a:xfrm flipH="1">
            <a:off x="10491243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347E6C-ACF3-4049-87AA-97AE70C81D85}"/>
              </a:ext>
            </a:extLst>
          </p:cNvPr>
          <p:cNvCxnSpPr>
            <a:cxnSpLocks/>
          </p:cNvCxnSpPr>
          <p:nvPr/>
        </p:nvCxnSpPr>
        <p:spPr>
          <a:xfrm flipH="1">
            <a:off x="9742306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5411CECF-F9DC-44CD-85EC-AA4502799E10}"/>
              </a:ext>
            </a:extLst>
          </p:cNvPr>
          <p:cNvCxnSpPr>
            <a:cxnSpLocks/>
          </p:cNvCxnSpPr>
          <p:nvPr/>
        </p:nvCxnSpPr>
        <p:spPr>
          <a:xfrm flipH="1">
            <a:off x="8993369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0606F9A-B66A-4FE0-A283-E6DB7729DEF4}"/>
              </a:ext>
            </a:extLst>
          </p:cNvPr>
          <p:cNvCxnSpPr>
            <a:cxnSpLocks/>
          </p:cNvCxnSpPr>
          <p:nvPr/>
        </p:nvCxnSpPr>
        <p:spPr>
          <a:xfrm flipH="1">
            <a:off x="8244432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6BF763B-CEB7-4F60-BD5B-2DA6C7300DFD}"/>
              </a:ext>
            </a:extLst>
          </p:cNvPr>
          <p:cNvCxnSpPr>
            <a:cxnSpLocks/>
          </p:cNvCxnSpPr>
          <p:nvPr/>
        </p:nvCxnSpPr>
        <p:spPr>
          <a:xfrm flipH="1">
            <a:off x="7495495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0B74390-B028-459F-B038-DA4C0A730477}"/>
              </a:ext>
            </a:extLst>
          </p:cNvPr>
          <p:cNvCxnSpPr>
            <a:cxnSpLocks/>
          </p:cNvCxnSpPr>
          <p:nvPr/>
        </p:nvCxnSpPr>
        <p:spPr>
          <a:xfrm flipH="1">
            <a:off x="6746558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A5BC564-BC07-4A90-BAAA-E2C624EE3E9C}"/>
              </a:ext>
            </a:extLst>
          </p:cNvPr>
          <p:cNvCxnSpPr>
            <a:cxnSpLocks/>
          </p:cNvCxnSpPr>
          <p:nvPr/>
        </p:nvCxnSpPr>
        <p:spPr>
          <a:xfrm flipH="1">
            <a:off x="5248684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AE43A69-3679-4FF0-8336-73AF01894957}"/>
              </a:ext>
            </a:extLst>
          </p:cNvPr>
          <p:cNvSpPr/>
          <p:nvPr/>
        </p:nvSpPr>
        <p:spPr>
          <a:xfrm>
            <a:off x="302233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01/15</a:t>
            </a:r>
            <a:endParaRPr lang="zh-CN" altLang="en-US" sz="900" b="1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4652126-E169-4808-B385-10078B148B07}"/>
              </a:ext>
            </a:extLst>
          </p:cNvPr>
          <p:cNvSpPr/>
          <p:nvPr/>
        </p:nvSpPr>
        <p:spPr>
          <a:xfrm>
            <a:off x="377191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01/31</a:t>
            </a:r>
            <a:endParaRPr lang="zh-CN" altLang="en-US" sz="900" b="1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CA839DD-9399-45E1-8EAB-59988C6CE091}"/>
              </a:ext>
            </a:extLst>
          </p:cNvPr>
          <p:cNvSpPr/>
          <p:nvPr/>
        </p:nvSpPr>
        <p:spPr>
          <a:xfrm>
            <a:off x="452149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02/15</a:t>
            </a:r>
            <a:endParaRPr lang="zh-CN" altLang="en-US" sz="900" b="1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7FA549C-4CD4-43B3-9A5A-45BD865FC65A}"/>
              </a:ext>
            </a:extLst>
          </p:cNvPr>
          <p:cNvSpPr/>
          <p:nvPr/>
        </p:nvSpPr>
        <p:spPr>
          <a:xfrm>
            <a:off x="527108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02/28</a:t>
            </a:r>
            <a:endParaRPr lang="zh-CN" altLang="en-US" sz="900" b="1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05C2C41-73D6-41FE-B2E7-18A3F45AAB49}"/>
              </a:ext>
            </a:extLst>
          </p:cNvPr>
          <p:cNvSpPr/>
          <p:nvPr/>
        </p:nvSpPr>
        <p:spPr>
          <a:xfrm>
            <a:off x="602066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03/15</a:t>
            </a:r>
            <a:endParaRPr lang="zh-CN" altLang="en-US" sz="900" b="1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42BB8B1-8F0D-4DCB-A936-EDFBC92D2D42}"/>
              </a:ext>
            </a:extLst>
          </p:cNvPr>
          <p:cNvSpPr/>
          <p:nvPr/>
        </p:nvSpPr>
        <p:spPr>
          <a:xfrm>
            <a:off x="677024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03/31</a:t>
            </a:r>
            <a:endParaRPr lang="zh-CN" altLang="en-US" sz="900" b="1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B4E93BD-7266-4CBD-B207-F74E357B2D60}"/>
              </a:ext>
            </a:extLst>
          </p:cNvPr>
          <p:cNvSpPr/>
          <p:nvPr/>
        </p:nvSpPr>
        <p:spPr>
          <a:xfrm>
            <a:off x="751982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04/15</a:t>
            </a:r>
            <a:endParaRPr lang="zh-CN" altLang="en-US" sz="900" b="1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872918-3A96-4DF5-BB4E-C94942251228}"/>
              </a:ext>
            </a:extLst>
          </p:cNvPr>
          <p:cNvSpPr/>
          <p:nvPr/>
        </p:nvSpPr>
        <p:spPr>
          <a:xfrm>
            <a:off x="826940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04/30</a:t>
            </a:r>
            <a:endParaRPr lang="zh-CN" altLang="en-US" sz="900" b="1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01BD26F-F4CC-4B22-AE64-E10455E1B41B}"/>
              </a:ext>
            </a:extLst>
          </p:cNvPr>
          <p:cNvSpPr/>
          <p:nvPr/>
        </p:nvSpPr>
        <p:spPr>
          <a:xfrm>
            <a:off x="901899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05/15</a:t>
            </a:r>
            <a:endParaRPr lang="zh-CN" altLang="en-US" sz="900" b="1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D744630-9DAB-41D3-B64E-19314C493BEB}"/>
              </a:ext>
            </a:extLst>
          </p:cNvPr>
          <p:cNvSpPr/>
          <p:nvPr/>
        </p:nvSpPr>
        <p:spPr>
          <a:xfrm>
            <a:off x="976857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05/30</a:t>
            </a:r>
            <a:endParaRPr lang="zh-CN" altLang="en-US" sz="900" b="1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BAF2254-CD86-425F-86D3-24436D7D896F}"/>
              </a:ext>
            </a:extLst>
          </p:cNvPr>
          <p:cNvSpPr/>
          <p:nvPr/>
        </p:nvSpPr>
        <p:spPr>
          <a:xfrm>
            <a:off x="1051815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06/15</a:t>
            </a:r>
            <a:endParaRPr lang="zh-CN" altLang="en-US" sz="900" b="1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BBA503A-DCAB-43CD-A6B0-44DFD08B7590}"/>
              </a:ext>
            </a:extLst>
          </p:cNvPr>
          <p:cNvSpPr/>
          <p:nvPr/>
        </p:nvSpPr>
        <p:spPr>
          <a:xfrm>
            <a:off x="11267742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06/30</a:t>
            </a:r>
            <a:endParaRPr lang="zh-CN" altLang="en-US" sz="900" b="1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CAFC98C-CDFA-4375-B36E-788AE80D3988}"/>
              </a:ext>
            </a:extLst>
          </p:cNvPr>
          <p:cNvCxnSpPr>
            <a:cxnSpLocks/>
          </p:cNvCxnSpPr>
          <p:nvPr/>
        </p:nvCxnSpPr>
        <p:spPr>
          <a:xfrm flipH="1">
            <a:off x="375081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1999617-46A6-43CA-9E01-6B1679E77F8B}"/>
              </a:ext>
            </a:extLst>
          </p:cNvPr>
          <p:cNvCxnSpPr>
            <a:cxnSpLocks/>
          </p:cNvCxnSpPr>
          <p:nvPr/>
        </p:nvCxnSpPr>
        <p:spPr>
          <a:xfrm flipH="1">
            <a:off x="4499747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0A4C15F5-DFF6-4694-A1F1-4DA330C99EE0}"/>
              </a:ext>
            </a:extLst>
          </p:cNvPr>
          <p:cNvCxnSpPr>
            <a:cxnSpLocks/>
          </p:cNvCxnSpPr>
          <p:nvPr/>
        </p:nvCxnSpPr>
        <p:spPr>
          <a:xfrm flipH="1">
            <a:off x="59976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9107B99-F027-46E3-84EB-1B6025109301}"/>
              </a:ext>
            </a:extLst>
          </p:cNvPr>
          <p:cNvCxnSpPr>
            <a:cxnSpLocks/>
          </p:cNvCxnSpPr>
          <p:nvPr/>
        </p:nvCxnSpPr>
        <p:spPr>
          <a:xfrm flipH="1">
            <a:off x="119891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BF567A2C-9467-42ED-9DEE-1F9F06AE4DEA}"/>
              </a:ext>
            </a:extLst>
          </p:cNvPr>
          <p:cNvSpPr/>
          <p:nvPr/>
        </p:nvSpPr>
        <p:spPr>
          <a:xfrm>
            <a:off x="1776854" y="1557767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需求＋流程图</a:t>
            </a:r>
          </a:p>
        </p:txBody>
      </p:sp>
      <p:sp>
        <p:nvSpPr>
          <p:cNvPr id="35" name="箭头: 五边形 34">
            <a:extLst>
              <a:ext uri="{FF2B5EF4-FFF2-40B4-BE49-F238E27FC236}">
                <a16:creationId xmlns:a16="http://schemas.microsoft.com/office/drawing/2014/main" id="{9B956362-305F-4011-962D-9B2E5F0988C3}"/>
              </a:ext>
            </a:extLst>
          </p:cNvPr>
          <p:cNvSpPr/>
          <p:nvPr/>
        </p:nvSpPr>
        <p:spPr>
          <a:xfrm>
            <a:off x="3025488" y="1557767"/>
            <a:ext cx="93563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9B555B6B-2F4E-45A9-BC49-56FF916CF461}"/>
              </a:ext>
            </a:extLst>
          </p:cNvPr>
          <p:cNvSpPr/>
          <p:nvPr/>
        </p:nvSpPr>
        <p:spPr>
          <a:xfrm>
            <a:off x="1776854" y="1775757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F4E116D-43D0-470C-A81F-143201F22A9B}"/>
              </a:ext>
            </a:extLst>
          </p:cNvPr>
          <p:cNvSpPr/>
          <p:nvPr/>
        </p:nvSpPr>
        <p:spPr>
          <a:xfrm>
            <a:off x="1776854" y="1993747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</a:p>
        </p:txBody>
      </p:sp>
      <p:sp>
        <p:nvSpPr>
          <p:cNvPr id="40" name="箭头: 五边形 39">
            <a:extLst>
              <a:ext uri="{FF2B5EF4-FFF2-40B4-BE49-F238E27FC236}">
                <a16:creationId xmlns:a16="http://schemas.microsoft.com/office/drawing/2014/main" id="{2B9F63EF-AE99-4FBF-966B-80837148CA4E}"/>
              </a:ext>
            </a:extLst>
          </p:cNvPr>
          <p:cNvSpPr/>
          <p:nvPr/>
        </p:nvSpPr>
        <p:spPr>
          <a:xfrm>
            <a:off x="3032814" y="1993747"/>
            <a:ext cx="1642819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ED4D6577-0116-4EB2-AB94-A972150D2B2D}"/>
              </a:ext>
            </a:extLst>
          </p:cNvPr>
          <p:cNvSpPr/>
          <p:nvPr/>
        </p:nvSpPr>
        <p:spPr>
          <a:xfrm>
            <a:off x="1776854" y="2211737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测试＋上线</a:t>
            </a:r>
          </a:p>
        </p:txBody>
      </p:sp>
      <p:sp>
        <p:nvSpPr>
          <p:cNvPr id="42" name="箭头: 五边形 41">
            <a:extLst>
              <a:ext uri="{FF2B5EF4-FFF2-40B4-BE49-F238E27FC236}">
                <a16:creationId xmlns:a16="http://schemas.microsoft.com/office/drawing/2014/main" id="{A3CDE271-7CF4-4381-9402-4F918063244B}"/>
              </a:ext>
            </a:extLst>
          </p:cNvPr>
          <p:cNvSpPr/>
          <p:nvPr/>
        </p:nvSpPr>
        <p:spPr>
          <a:xfrm>
            <a:off x="3761992" y="2211737"/>
            <a:ext cx="1167855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46" name="箭头: 五边形 45">
            <a:extLst>
              <a:ext uri="{FF2B5EF4-FFF2-40B4-BE49-F238E27FC236}">
                <a16:creationId xmlns:a16="http://schemas.microsoft.com/office/drawing/2014/main" id="{6D89A047-1BDA-412C-B23E-C829909B72D2}"/>
              </a:ext>
            </a:extLst>
          </p:cNvPr>
          <p:cNvSpPr/>
          <p:nvPr/>
        </p:nvSpPr>
        <p:spPr>
          <a:xfrm>
            <a:off x="3761089" y="1775757"/>
            <a:ext cx="506577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A3D0CDDE-DD69-470D-8917-F29147406205}"/>
              </a:ext>
            </a:extLst>
          </p:cNvPr>
          <p:cNvSpPr/>
          <p:nvPr/>
        </p:nvSpPr>
        <p:spPr>
          <a:xfrm>
            <a:off x="1785165" y="2645139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需求＋流程图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5D758762-1F24-485A-BE23-ABB5C49DB9A8}"/>
              </a:ext>
            </a:extLst>
          </p:cNvPr>
          <p:cNvSpPr/>
          <p:nvPr/>
        </p:nvSpPr>
        <p:spPr>
          <a:xfrm>
            <a:off x="1785165" y="2863129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BE239C3A-A04C-48DF-9428-AC168F186443}"/>
              </a:ext>
            </a:extLst>
          </p:cNvPr>
          <p:cNvSpPr/>
          <p:nvPr/>
        </p:nvSpPr>
        <p:spPr>
          <a:xfrm>
            <a:off x="1785165" y="3081119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A880D5D4-4A01-42B1-8A4C-1325EB82FEE5}"/>
              </a:ext>
            </a:extLst>
          </p:cNvPr>
          <p:cNvSpPr/>
          <p:nvPr/>
        </p:nvSpPr>
        <p:spPr>
          <a:xfrm>
            <a:off x="1785165" y="3299109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测试＋上线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6E0208A2-956D-40B5-AAF4-8A19EA1DBD9F}"/>
              </a:ext>
            </a:extLst>
          </p:cNvPr>
          <p:cNvSpPr/>
          <p:nvPr/>
        </p:nvSpPr>
        <p:spPr>
          <a:xfrm>
            <a:off x="1793476" y="3751769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需求＋流程图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24A3E533-F414-4618-990C-C47EF658B41E}"/>
              </a:ext>
            </a:extLst>
          </p:cNvPr>
          <p:cNvSpPr/>
          <p:nvPr/>
        </p:nvSpPr>
        <p:spPr>
          <a:xfrm>
            <a:off x="1793476" y="3969759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2E87561C-D05E-459A-A119-472F8595C32C}"/>
              </a:ext>
            </a:extLst>
          </p:cNvPr>
          <p:cNvSpPr/>
          <p:nvPr/>
        </p:nvSpPr>
        <p:spPr>
          <a:xfrm>
            <a:off x="1793476" y="4187749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A8E3CD82-1AEA-49E7-BFA3-793978A7B551}"/>
              </a:ext>
            </a:extLst>
          </p:cNvPr>
          <p:cNvSpPr/>
          <p:nvPr/>
        </p:nvSpPr>
        <p:spPr>
          <a:xfrm>
            <a:off x="1793476" y="4405739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测试＋上线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35D637F-9D1B-4414-A558-C234DE46320D}"/>
              </a:ext>
            </a:extLst>
          </p:cNvPr>
          <p:cNvSpPr/>
          <p:nvPr/>
        </p:nvSpPr>
        <p:spPr>
          <a:xfrm>
            <a:off x="1801787" y="4848773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需求＋流程图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BED7040-AEDA-4F1B-B060-15430973B1FE}"/>
              </a:ext>
            </a:extLst>
          </p:cNvPr>
          <p:cNvSpPr/>
          <p:nvPr/>
        </p:nvSpPr>
        <p:spPr>
          <a:xfrm>
            <a:off x="1801787" y="5066763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47BAC214-29D6-4AF9-9D10-F08811016F5A}"/>
              </a:ext>
            </a:extLst>
          </p:cNvPr>
          <p:cNvSpPr/>
          <p:nvPr/>
        </p:nvSpPr>
        <p:spPr>
          <a:xfrm>
            <a:off x="1801787" y="5284753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F9AB6A44-21E3-4A10-8449-B978EEF666BC}"/>
              </a:ext>
            </a:extLst>
          </p:cNvPr>
          <p:cNvSpPr/>
          <p:nvPr/>
        </p:nvSpPr>
        <p:spPr>
          <a:xfrm>
            <a:off x="1801787" y="5502743"/>
            <a:ext cx="1188000" cy="180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测试＋上线</a:t>
            </a:r>
          </a:p>
        </p:txBody>
      </p:sp>
      <p:sp>
        <p:nvSpPr>
          <p:cNvPr id="61" name="箭头: 五边形 60">
            <a:extLst>
              <a:ext uri="{FF2B5EF4-FFF2-40B4-BE49-F238E27FC236}">
                <a16:creationId xmlns:a16="http://schemas.microsoft.com/office/drawing/2014/main" id="{34C82EAE-2DE4-47FF-AEC7-D831E1BC61A7}"/>
              </a:ext>
            </a:extLst>
          </p:cNvPr>
          <p:cNvSpPr/>
          <p:nvPr/>
        </p:nvSpPr>
        <p:spPr>
          <a:xfrm>
            <a:off x="4482141" y="2652797"/>
            <a:ext cx="612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62" name="箭头: 五边形 61">
            <a:extLst>
              <a:ext uri="{FF2B5EF4-FFF2-40B4-BE49-F238E27FC236}">
                <a16:creationId xmlns:a16="http://schemas.microsoft.com/office/drawing/2014/main" id="{65CFB464-E687-4F95-A980-85E5B2ECC426}"/>
              </a:ext>
            </a:extLst>
          </p:cNvPr>
          <p:cNvSpPr/>
          <p:nvPr/>
        </p:nvSpPr>
        <p:spPr>
          <a:xfrm>
            <a:off x="5875509" y="3088777"/>
            <a:ext cx="1260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63" name="箭头: 五边形 62">
            <a:extLst>
              <a:ext uri="{FF2B5EF4-FFF2-40B4-BE49-F238E27FC236}">
                <a16:creationId xmlns:a16="http://schemas.microsoft.com/office/drawing/2014/main" id="{48A0808B-7EEF-430F-A7C2-5BF2C7CB17EA}"/>
              </a:ext>
            </a:extLst>
          </p:cNvPr>
          <p:cNvSpPr/>
          <p:nvPr/>
        </p:nvSpPr>
        <p:spPr>
          <a:xfrm>
            <a:off x="7028202" y="3306767"/>
            <a:ext cx="900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64" name="箭头: 五边形 63">
            <a:extLst>
              <a:ext uri="{FF2B5EF4-FFF2-40B4-BE49-F238E27FC236}">
                <a16:creationId xmlns:a16="http://schemas.microsoft.com/office/drawing/2014/main" id="{A8523598-BFDE-4D99-8554-24027F989296}"/>
              </a:ext>
            </a:extLst>
          </p:cNvPr>
          <p:cNvSpPr/>
          <p:nvPr/>
        </p:nvSpPr>
        <p:spPr>
          <a:xfrm>
            <a:off x="5583501" y="2870787"/>
            <a:ext cx="684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66" name="箭头: 五边形 65">
            <a:extLst>
              <a:ext uri="{FF2B5EF4-FFF2-40B4-BE49-F238E27FC236}">
                <a16:creationId xmlns:a16="http://schemas.microsoft.com/office/drawing/2014/main" id="{AC129C86-6080-4832-BDCA-2FF1C9927251}"/>
              </a:ext>
            </a:extLst>
          </p:cNvPr>
          <p:cNvSpPr/>
          <p:nvPr/>
        </p:nvSpPr>
        <p:spPr>
          <a:xfrm>
            <a:off x="5159154" y="3767085"/>
            <a:ext cx="93563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67" name="箭头: 五边形 66">
            <a:extLst>
              <a:ext uri="{FF2B5EF4-FFF2-40B4-BE49-F238E27FC236}">
                <a16:creationId xmlns:a16="http://schemas.microsoft.com/office/drawing/2014/main" id="{F3F7F345-469E-469E-92BA-9A039AAD6343}"/>
              </a:ext>
            </a:extLst>
          </p:cNvPr>
          <p:cNvSpPr/>
          <p:nvPr/>
        </p:nvSpPr>
        <p:spPr>
          <a:xfrm>
            <a:off x="7457299" y="4203065"/>
            <a:ext cx="1476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68" name="箭头: 五边形 67">
            <a:extLst>
              <a:ext uri="{FF2B5EF4-FFF2-40B4-BE49-F238E27FC236}">
                <a16:creationId xmlns:a16="http://schemas.microsoft.com/office/drawing/2014/main" id="{FEA96E01-7D1A-4D2F-9BFA-70C640C2FA99}"/>
              </a:ext>
            </a:extLst>
          </p:cNvPr>
          <p:cNvSpPr/>
          <p:nvPr/>
        </p:nvSpPr>
        <p:spPr>
          <a:xfrm>
            <a:off x="8908370" y="4421055"/>
            <a:ext cx="1080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69" name="箭头: 五边形 68">
            <a:extLst>
              <a:ext uri="{FF2B5EF4-FFF2-40B4-BE49-F238E27FC236}">
                <a16:creationId xmlns:a16="http://schemas.microsoft.com/office/drawing/2014/main" id="{A2983C03-8C78-45EA-BBB0-2A9FA41D147A}"/>
              </a:ext>
            </a:extLst>
          </p:cNvPr>
          <p:cNvSpPr/>
          <p:nvPr/>
        </p:nvSpPr>
        <p:spPr>
          <a:xfrm>
            <a:off x="6145010" y="3985075"/>
            <a:ext cx="1296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71" name="箭头: 五边形 70">
            <a:extLst>
              <a:ext uri="{FF2B5EF4-FFF2-40B4-BE49-F238E27FC236}">
                <a16:creationId xmlns:a16="http://schemas.microsoft.com/office/drawing/2014/main" id="{0F7E9A2D-E97D-4F90-9DCB-1D9E8FD7CE77}"/>
              </a:ext>
            </a:extLst>
          </p:cNvPr>
          <p:cNvSpPr/>
          <p:nvPr/>
        </p:nvSpPr>
        <p:spPr>
          <a:xfrm>
            <a:off x="8136603" y="4871747"/>
            <a:ext cx="612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72" name="箭头: 五边形 71">
            <a:extLst>
              <a:ext uri="{FF2B5EF4-FFF2-40B4-BE49-F238E27FC236}">
                <a16:creationId xmlns:a16="http://schemas.microsoft.com/office/drawing/2014/main" id="{C93A2237-845E-4F37-BC7F-B2A437127AE5}"/>
              </a:ext>
            </a:extLst>
          </p:cNvPr>
          <p:cNvSpPr/>
          <p:nvPr/>
        </p:nvSpPr>
        <p:spPr>
          <a:xfrm>
            <a:off x="9549226" y="5307727"/>
            <a:ext cx="1260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73" name="箭头: 五边形 72">
            <a:extLst>
              <a:ext uri="{FF2B5EF4-FFF2-40B4-BE49-F238E27FC236}">
                <a16:creationId xmlns:a16="http://schemas.microsoft.com/office/drawing/2014/main" id="{2238E515-680E-4E57-A9D6-E62602F1E48E}"/>
              </a:ext>
            </a:extLst>
          </p:cNvPr>
          <p:cNvSpPr/>
          <p:nvPr/>
        </p:nvSpPr>
        <p:spPr>
          <a:xfrm>
            <a:off x="10836674" y="5525717"/>
            <a:ext cx="972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74" name="箭头: 五边形 73">
            <a:extLst>
              <a:ext uri="{FF2B5EF4-FFF2-40B4-BE49-F238E27FC236}">
                <a16:creationId xmlns:a16="http://schemas.microsoft.com/office/drawing/2014/main" id="{623BC20B-98B9-45EC-9C9D-543BD7643C19}"/>
              </a:ext>
            </a:extLst>
          </p:cNvPr>
          <p:cNvSpPr/>
          <p:nvPr/>
        </p:nvSpPr>
        <p:spPr>
          <a:xfrm>
            <a:off x="8824083" y="5089737"/>
            <a:ext cx="828000" cy="144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3" name="标注: 弯曲线形 2">
            <a:extLst>
              <a:ext uri="{FF2B5EF4-FFF2-40B4-BE49-F238E27FC236}">
                <a16:creationId xmlns:a16="http://schemas.microsoft.com/office/drawing/2014/main" id="{D6296652-F82F-4439-A9E7-7C39791F264C}"/>
              </a:ext>
            </a:extLst>
          </p:cNvPr>
          <p:cNvSpPr/>
          <p:nvPr/>
        </p:nvSpPr>
        <p:spPr>
          <a:xfrm>
            <a:off x="5273862" y="2132302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9667"/>
              <a:gd name="adj6" fmla="val -4061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2018/2/9</a:t>
            </a:r>
          </a:p>
        </p:txBody>
      </p:sp>
      <p:sp>
        <p:nvSpPr>
          <p:cNvPr id="76" name="标注: 弯曲线形 75">
            <a:extLst>
              <a:ext uri="{FF2B5EF4-FFF2-40B4-BE49-F238E27FC236}">
                <a16:creationId xmlns:a16="http://schemas.microsoft.com/office/drawing/2014/main" id="{7A60792F-13DC-47A1-B2B1-2943069C83E1}"/>
              </a:ext>
            </a:extLst>
          </p:cNvPr>
          <p:cNvSpPr/>
          <p:nvPr/>
        </p:nvSpPr>
        <p:spPr>
          <a:xfrm>
            <a:off x="8326685" y="3246063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9667"/>
              <a:gd name="adj6" fmla="val -4061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标注: 弯曲线形 76">
            <a:extLst>
              <a:ext uri="{FF2B5EF4-FFF2-40B4-BE49-F238E27FC236}">
                <a16:creationId xmlns:a16="http://schemas.microsoft.com/office/drawing/2014/main" id="{B33D9E18-8803-43E1-A973-2CA98DFAF55C}"/>
              </a:ext>
            </a:extLst>
          </p:cNvPr>
          <p:cNvSpPr/>
          <p:nvPr/>
        </p:nvSpPr>
        <p:spPr>
          <a:xfrm>
            <a:off x="10316850" y="4338038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9667"/>
              <a:gd name="adj6" fmla="val -4061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标注: 弯曲线形 77">
            <a:extLst>
              <a:ext uri="{FF2B5EF4-FFF2-40B4-BE49-F238E27FC236}">
                <a16:creationId xmlns:a16="http://schemas.microsoft.com/office/drawing/2014/main" id="{76CF4AFA-C89A-4571-9415-74F2DF439E99}"/>
              </a:ext>
            </a:extLst>
          </p:cNvPr>
          <p:cNvSpPr/>
          <p:nvPr/>
        </p:nvSpPr>
        <p:spPr>
          <a:xfrm>
            <a:off x="10782674" y="5788374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63115"/>
              <a:gd name="adj6" fmla="val 9395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C8B571EB-DF16-4D10-9438-374ADC2DB5FB}"/>
              </a:ext>
            </a:extLst>
          </p:cNvPr>
          <p:cNvSpPr/>
          <p:nvPr/>
        </p:nvSpPr>
        <p:spPr>
          <a:xfrm>
            <a:off x="101600" y="1480767"/>
            <a:ext cx="12000386" cy="1008000"/>
          </a:xfrm>
          <a:prstGeom prst="rect">
            <a:avLst/>
          </a:prstGeom>
          <a:noFill/>
          <a:ln>
            <a:solidFill>
              <a:srgbClr val="8E745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P1:</a:t>
            </a: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物流自提功能</a:t>
            </a:r>
            <a:endParaRPr lang="en-US" altLang="zh-CN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个人微信端产品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物流端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后台产品（物流）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20690244-B345-4C07-9DB9-1A3E3A022A19}"/>
              </a:ext>
            </a:extLst>
          </p:cNvPr>
          <p:cNvSpPr/>
          <p:nvPr/>
        </p:nvSpPr>
        <p:spPr>
          <a:xfrm>
            <a:off x="101600" y="2568139"/>
            <a:ext cx="12000386" cy="1008000"/>
          </a:xfrm>
          <a:prstGeom prst="rect">
            <a:avLst/>
          </a:prstGeom>
          <a:noFill/>
          <a:ln>
            <a:solidFill>
              <a:srgbClr val="8E745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P2:</a:t>
            </a: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物流全部功能</a:t>
            </a:r>
            <a:endParaRPr lang="en-US" altLang="zh-CN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个人微信端产品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物流端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企业用户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后台产品（物流）</a:t>
            </a: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03065B27-DC57-4006-87FA-023BA5744F59}"/>
              </a:ext>
            </a:extLst>
          </p:cNvPr>
          <p:cNvSpPr/>
          <p:nvPr/>
        </p:nvSpPr>
        <p:spPr>
          <a:xfrm>
            <a:off x="101600" y="3676247"/>
            <a:ext cx="12000386" cy="1008000"/>
          </a:xfrm>
          <a:prstGeom prst="rect">
            <a:avLst/>
          </a:prstGeom>
          <a:noFill/>
          <a:ln>
            <a:solidFill>
              <a:srgbClr val="8E745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P3:</a:t>
            </a: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商品服务功能</a:t>
            </a:r>
            <a:endParaRPr lang="en-US" altLang="zh-CN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个人微信端产品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物流端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企业用户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后台产品（物流）</a:t>
            </a: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23DA3071-1A3B-4EEC-8E5A-9AD552FB110E}"/>
              </a:ext>
            </a:extLst>
          </p:cNvPr>
          <p:cNvSpPr/>
          <p:nvPr/>
        </p:nvSpPr>
        <p:spPr>
          <a:xfrm>
            <a:off x="101600" y="4773986"/>
            <a:ext cx="12000386" cy="1008000"/>
          </a:xfrm>
          <a:prstGeom prst="rect">
            <a:avLst/>
          </a:prstGeom>
          <a:noFill/>
          <a:ln>
            <a:solidFill>
              <a:srgbClr val="8E745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P3:</a:t>
            </a: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报表等附加功能</a:t>
            </a:r>
            <a:endParaRPr lang="en-US" altLang="zh-CN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企业用户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后台产品（非物流）服务管控</a:t>
            </a: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AEFF5814-32C6-4BE3-A45D-469C9C2C274F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229426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4720" y="161011"/>
            <a:ext cx="10515600" cy="636882"/>
          </a:xfrm>
        </p:spPr>
        <p:txBody>
          <a:bodyPr/>
          <a:lstStyle/>
          <a:p>
            <a:r>
              <a:rPr lang="zh-CN" altLang="en-US" b="1" dirty="0"/>
              <a:t>万众企服本周主要工作完成情况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32818"/>
              </p:ext>
            </p:extLst>
          </p:nvPr>
        </p:nvGraphicFramePr>
        <p:xfrm>
          <a:off x="204768" y="993318"/>
          <a:ext cx="11737355" cy="3389576"/>
        </p:xfrm>
        <a:graphic>
          <a:graphicData uri="http://schemas.openxmlformats.org/drawingml/2006/table">
            <a:tbl>
              <a:tblPr/>
              <a:tblGrid>
                <a:gridCol w="661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3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62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14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826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20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1998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06733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任务描述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实际完成时间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775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P1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需求确认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王中冠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P1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需求基本明确，文档整理中，本周四会再次跟万众企服确认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P1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需求的细节问题并完善设计文档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679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P1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设计文档整理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王中冠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</a:t>
                      </a:r>
                      <a:r>
                        <a:rPr lang="en-US" altLang="zh-CN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80% ( 40%-&gt;80% updates from ZHONGGUAN)</a:t>
                      </a:r>
                      <a:endParaRPr lang="zh-CN" altLang="en-US" sz="1100" b="0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1228110"/>
                  </a:ext>
                </a:extLst>
              </a:tr>
              <a:tr h="63896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全项目</a:t>
                      </a:r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milestone</a:t>
                      </a:r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王中冠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全项目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milestone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制定完成</a:t>
                      </a:r>
                      <a:endParaRPr lang="en-US" altLang="zh-CN" sz="11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各个阶段的详细</a:t>
                      </a:r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Schedule</a:t>
                      </a:r>
                      <a:r>
                        <a:rPr lang="zh-CN" altLang="en-US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</a:t>
                      </a:r>
                      <a:r>
                        <a:rPr lang="en-US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BU02</a:t>
                      </a:r>
                      <a:r>
                        <a:rPr lang="zh-CN" altLang="en-US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的项目管理人员制定和执行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6331212"/>
                  </a:ext>
                </a:extLst>
              </a:tr>
              <a:tr h="63896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开发阶段工作模式探讨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王中冠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与万众企服每周一，周四下午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点开会，确认需求</a:t>
                      </a:r>
                      <a:endParaRPr lang="en-US" altLang="zh-CN" sz="11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与两吨每周一，周四上午开会，传达需求，确认进度</a:t>
                      </a:r>
                      <a:endParaRPr lang="en-US" altLang="zh-CN" sz="11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项目前期，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BU01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咨询顾问会尽量驻场两吨</a:t>
                      </a:r>
                      <a:endParaRPr lang="en-US" altLang="zh-CN" sz="11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项目文档管理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SVN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Task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管理禅道</a:t>
                      </a:r>
                      <a:endParaRPr lang="en-US" altLang="zh-CN" sz="11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其他细节需与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BU02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管理人员跟进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2018.01.19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102220"/>
                  </a:ext>
                </a:extLst>
              </a:tr>
            </a:tbl>
          </a:graphicData>
        </a:graphic>
      </p:graphicFrame>
      <p:sp>
        <p:nvSpPr>
          <p:cNvPr id="14" name="矩形 3">
            <a:extLst>
              <a:ext uri="{FF2B5EF4-FFF2-40B4-BE49-F238E27FC236}">
                <a16:creationId xmlns:a16="http://schemas.microsoft.com/office/drawing/2014/main" id="{919FCE8C-EBE4-4B50-81B4-009EF57D7999}"/>
              </a:ext>
            </a:extLst>
          </p:cNvPr>
          <p:cNvSpPr/>
          <p:nvPr/>
        </p:nvSpPr>
        <p:spPr>
          <a:xfrm>
            <a:off x="9701848" y="605321"/>
            <a:ext cx="1410004" cy="2902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拖期整体无延迟</a:t>
            </a:r>
          </a:p>
        </p:txBody>
      </p:sp>
      <p:sp>
        <p:nvSpPr>
          <p:cNvPr id="15" name="矩形 4">
            <a:extLst>
              <a:ext uri="{FF2B5EF4-FFF2-40B4-BE49-F238E27FC236}">
                <a16:creationId xmlns:a16="http://schemas.microsoft.com/office/drawing/2014/main" id="{3DB1C74F-17FB-4605-8E71-1339623C38C5}"/>
              </a:ext>
            </a:extLst>
          </p:cNvPr>
          <p:cNvSpPr/>
          <p:nvPr/>
        </p:nvSpPr>
        <p:spPr>
          <a:xfrm>
            <a:off x="8871577" y="605321"/>
            <a:ext cx="800775" cy="29028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进行中</a:t>
            </a:r>
          </a:p>
        </p:txBody>
      </p:sp>
      <p:sp>
        <p:nvSpPr>
          <p:cNvPr id="16" name="矩形 5">
            <a:extLst>
              <a:ext uri="{FF2B5EF4-FFF2-40B4-BE49-F238E27FC236}">
                <a16:creationId xmlns:a16="http://schemas.microsoft.com/office/drawing/2014/main" id="{61C149FD-D79E-4FDC-B6B3-3452C3A02AB7}"/>
              </a:ext>
            </a:extLst>
          </p:cNvPr>
          <p:cNvSpPr/>
          <p:nvPr/>
        </p:nvSpPr>
        <p:spPr>
          <a:xfrm>
            <a:off x="8046224" y="605321"/>
            <a:ext cx="800775" cy="2902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</a:p>
        </p:txBody>
      </p:sp>
      <p:sp>
        <p:nvSpPr>
          <p:cNvPr id="17" name="矩形 6">
            <a:extLst>
              <a:ext uri="{FF2B5EF4-FFF2-40B4-BE49-F238E27FC236}">
                <a16:creationId xmlns:a16="http://schemas.microsoft.com/office/drawing/2014/main" id="{74696379-9D23-491F-8A0C-8DDB88629C62}"/>
              </a:ext>
            </a:extLst>
          </p:cNvPr>
          <p:cNvSpPr/>
          <p:nvPr/>
        </p:nvSpPr>
        <p:spPr>
          <a:xfrm>
            <a:off x="7220871" y="605321"/>
            <a:ext cx="800775" cy="29028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</a:t>
            </a:r>
          </a:p>
        </p:txBody>
      </p:sp>
      <p:sp>
        <p:nvSpPr>
          <p:cNvPr id="18" name="矩形 3">
            <a:extLst>
              <a:ext uri="{FF2B5EF4-FFF2-40B4-BE49-F238E27FC236}">
                <a16:creationId xmlns:a16="http://schemas.microsoft.com/office/drawing/2014/main" id="{3150FC57-24E9-403F-BF59-F1092D3F99CE}"/>
              </a:ext>
            </a:extLst>
          </p:cNvPr>
          <p:cNvSpPr/>
          <p:nvPr/>
        </p:nvSpPr>
        <p:spPr>
          <a:xfrm>
            <a:off x="11141348" y="605321"/>
            <a:ext cx="800775" cy="2902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整体延迟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A6C290B-15C9-4962-9EC7-49E5659925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227417"/>
              </p:ext>
            </p:extLst>
          </p:nvPr>
        </p:nvGraphicFramePr>
        <p:xfrm>
          <a:off x="223474" y="4578320"/>
          <a:ext cx="11565168" cy="20408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1292">
                  <a:extLst>
                    <a:ext uri="{9D8B030D-6E8A-4147-A177-3AD203B41FA5}">
                      <a16:colId xmlns:a16="http://schemas.microsoft.com/office/drawing/2014/main" val="2202019144"/>
                    </a:ext>
                  </a:extLst>
                </a:gridCol>
                <a:gridCol w="4134729">
                  <a:extLst>
                    <a:ext uri="{9D8B030D-6E8A-4147-A177-3AD203B41FA5}">
                      <a16:colId xmlns:a16="http://schemas.microsoft.com/office/drawing/2014/main" val="1513051105"/>
                    </a:ext>
                  </a:extLst>
                </a:gridCol>
                <a:gridCol w="1647855">
                  <a:extLst>
                    <a:ext uri="{9D8B030D-6E8A-4147-A177-3AD203B41FA5}">
                      <a16:colId xmlns:a16="http://schemas.microsoft.com/office/drawing/2014/main" val="283656921"/>
                    </a:ext>
                  </a:extLst>
                </a:gridCol>
                <a:gridCol w="2891292">
                  <a:extLst>
                    <a:ext uri="{9D8B030D-6E8A-4147-A177-3AD203B41FA5}">
                      <a16:colId xmlns:a16="http://schemas.microsoft.com/office/drawing/2014/main" val="2877569873"/>
                    </a:ext>
                  </a:extLst>
                </a:gridCol>
              </a:tblGrid>
              <a:tr h="2826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任务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未来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两吨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万众企服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071552"/>
                  </a:ext>
                </a:extLst>
              </a:tr>
              <a:tr h="282621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合同确认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/>
                        <a:t>林可欣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阎雨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张旭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958031"/>
                  </a:ext>
                </a:extLst>
              </a:tr>
              <a:tr h="282621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需求确认</a:t>
                      </a:r>
                      <a:r>
                        <a:rPr lang="en-US" altLang="zh-CN" sz="1400" dirty="0"/>
                        <a:t>/</a:t>
                      </a:r>
                      <a:r>
                        <a:rPr lang="zh-CN" altLang="en-US" sz="1400" dirty="0"/>
                        <a:t>客户沟通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/>
                        <a:t>王中冠，夏燕玲，杨跃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陈海东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张旭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0107621"/>
                  </a:ext>
                </a:extLst>
              </a:tr>
              <a:tr h="394895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设计，开发，测试（</a:t>
                      </a:r>
                      <a:r>
                        <a:rPr lang="en-US" altLang="zh-CN" sz="1400" dirty="0"/>
                        <a:t>1</a:t>
                      </a:r>
                      <a:r>
                        <a:rPr lang="zh-CN" altLang="en-US" sz="1400" dirty="0"/>
                        <a:t>期</a:t>
                      </a:r>
                      <a:r>
                        <a:rPr lang="en-US" altLang="zh-CN" sz="1400" dirty="0"/>
                        <a:t>~2</a:t>
                      </a:r>
                      <a:r>
                        <a:rPr lang="zh-CN" altLang="en-US" sz="1400" dirty="0"/>
                        <a:t>期）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项磊，杨其锁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陈海东等</a:t>
                      </a:r>
                      <a:r>
                        <a:rPr lang="en-US" altLang="zh-CN" sz="1400" dirty="0"/>
                        <a:t>8</a:t>
                      </a:r>
                      <a:r>
                        <a:rPr lang="zh-CN" altLang="en-US" sz="1400" dirty="0"/>
                        <a:t>人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270069"/>
                  </a:ext>
                </a:extLst>
              </a:tr>
              <a:tr h="394895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项目管理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TBD</a:t>
                      </a:r>
                      <a:r>
                        <a:rPr lang="zh-CN" altLang="en-US" sz="1400" dirty="0"/>
                        <a:t>（</a:t>
                      </a:r>
                      <a:r>
                        <a:rPr lang="zh-CN" altLang="en-US" sz="1400" dirty="0">
                          <a:solidFill>
                            <a:srgbClr val="FF0000"/>
                          </a:solidFill>
                        </a:rPr>
                        <a:t>需要尽快安排后跟进开发管理</a:t>
                      </a:r>
                      <a:r>
                        <a:rPr lang="zh-CN" altLang="en-US" sz="1400" dirty="0"/>
                        <a:t>）</a:t>
                      </a: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XINGWU COMMENTS: Principle </a:t>
                      </a:r>
                      <a:r>
                        <a:rPr lang="zh-CN" altLang="en-US" sz="1400" b="1" kern="1200" dirty="0">
                          <a:solidFill>
                            <a:srgbClr val="0000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是万众最优先， 谁最合适放谁， 待</a:t>
                      </a:r>
                      <a:r>
                        <a:rPr lang="en-US" sz="1400" b="1" kern="1200" dirty="0">
                          <a:solidFill>
                            <a:srgbClr val="0000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KEXIN</a:t>
                      </a:r>
                      <a:r>
                        <a:rPr lang="zh-CN" altLang="en-US" sz="1400" b="1" kern="1200" dirty="0">
                          <a:solidFill>
                            <a:srgbClr val="0000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回来一同讨论</a:t>
                      </a:r>
                      <a:endParaRPr lang="zh-CN" altLang="en-US" sz="1400" dirty="0">
                        <a:solidFill>
                          <a:srgbClr val="0000FF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陈海东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张旭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945543"/>
                  </a:ext>
                </a:extLst>
              </a:tr>
            </a:tbl>
          </a:graphicData>
        </a:graphic>
      </p:graphicFrame>
      <p:sp>
        <p:nvSpPr>
          <p:cNvPr id="10" name="矩形 9">
            <a:extLst>
              <a:ext uri="{FF2B5EF4-FFF2-40B4-BE49-F238E27FC236}">
                <a16:creationId xmlns:a16="http://schemas.microsoft.com/office/drawing/2014/main" id="{C2754479-B9FF-4DBD-A598-C0E4507C6972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1728858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1361" y="115101"/>
            <a:ext cx="11142375" cy="325173"/>
          </a:xfrm>
        </p:spPr>
        <p:txBody>
          <a:bodyPr>
            <a:noAutofit/>
          </a:bodyPr>
          <a:lstStyle/>
          <a:p>
            <a:r>
              <a:rPr lang="zh-CN" altLang="en-US" dirty="0"/>
              <a:t>万众企服项目重大问题跟踪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4485177"/>
              </p:ext>
            </p:extLst>
          </p:nvPr>
        </p:nvGraphicFramePr>
        <p:xfrm>
          <a:off x="291510" y="540908"/>
          <a:ext cx="11634325" cy="4742020"/>
        </p:xfrm>
        <a:graphic>
          <a:graphicData uri="http://schemas.openxmlformats.org/drawingml/2006/table">
            <a:tbl>
              <a:tblPr/>
              <a:tblGrid>
                <a:gridCol w="967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96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64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23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550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016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907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问题说明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级别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对策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决议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责任人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要求解决时限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98202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资源类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域名，对公账户，公众号等注册手续全部需要营业执照，但万众企服的营业执照在申请中，这些申请将会直接影响到产品上线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已经把各个申请流程的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lead time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发送给万众企服，并强调过重要性，计划下周营业执照仍然未办理完毕，与万众企服探讨其他解决方案，如亿达未来待办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en-US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XINGWU COMMENTS: </a:t>
                      </a:r>
                      <a:r>
                        <a:rPr lang="zh-CN" altLang="en-US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随时沟通</a:t>
                      </a:r>
                      <a:r>
                        <a:rPr lang="en-US" altLang="zh-CN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Meng</a:t>
                      </a:r>
                      <a:r>
                        <a:rPr lang="zh-CN" altLang="en-US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总，告知影响</a:t>
                      </a:r>
                      <a:endParaRPr lang="zh-CN" altLang="en-US" sz="1000" b="0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王中冠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2018.2.9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3595287"/>
                  </a:ext>
                </a:extLst>
              </a:tr>
              <a:tr h="1363387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资源类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测试用服务器购买，由于</a:t>
                      </a:r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月对外合同手续问题，暂时无法购买开发及测试用的服务器 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– 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亿达未来费用投入</a:t>
                      </a:r>
                      <a:endParaRPr lang="en-US" altLang="zh-CN" sz="1200" b="0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暂时使用研发部的服务器进行开发。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尽快申请万众企服专用的阿里云。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rtl="0" fontAlgn="ctr"/>
                      <a:r>
                        <a:rPr lang="en-US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XINGWU COMMENTS: </a:t>
                      </a:r>
                      <a:r>
                        <a:rPr lang="zh-CN" altLang="en-US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可以暂用亿达未来服务器。 </a:t>
                      </a:r>
                      <a:r>
                        <a:rPr lang="en-US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KEXIN</a:t>
                      </a:r>
                      <a:r>
                        <a:rPr lang="zh-CN" altLang="en-US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可以开始走阿里云合同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慎云哲，王中冠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or KEXIN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2018.1.26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65536"/>
                  </a:ext>
                </a:extLst>
              </a:tr>
              <a:tr h="1061357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资源类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ZHONGGUAN:  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将来运营中 </a:t>
                      </a: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– 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还需要一个阿里云， 亿达未来费用</a:t>
                      </a: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recover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HIGH</a:t>
                      </a:r>
                      <a:endParaRPr lang="zh-CN" altLang="en-US" sz="1200" b="1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XINGWU COMMENTS: </a:t>
                      </a:r>
                      <a:r>
                        <a:rPr lang="zh-CN" altLang="en-US" sz="1200" b="1" kern="120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可以</a:t>
                      </a:r>
                      <a:r>
                        <a:rPr lang="zh-CN" altLang="en-US" sz="1200" b="1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亿达未来费用采购，业务拿下再</a:t>
                      </a:r>
                      <a:r>
                        <a:rPr lang="en-US" altLang="zh-CN" sz="1200" b="1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recover</a:t>
                      </a:r>
                      <a:endParaRPr lang="zh-CN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慎云哲，</a:t>
                      </a: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PM</a:t>
                      </a:r>
                      <a:r>
                        <a:rPr lang="zh-CN" altLang="en-US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 </a:t>
                      </a:r>
                      <a:r>
                        <a:rPr lang="en-US" altLang="zh-CN" sz="12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or KEXIN</a:t>
                      </a:r>
                      <a:endParaRPr lang="zh-CN" altLang="en-US" sz="1200" b="0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rgbClr val="0000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058533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FD62FCEA-ED02-4C14-B3F9-03B0008445C4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614290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Operational Updates </a:t>
            </a:r>
            <a:r>
              <a:rPr lang="en-US" altLang="zh-CN" b="1" dirty="0"/>
              <a:t>– BU02</a:t>
            </a:r>
            <a:r>
              <a:rPr lang="en-US" dirty="0"/>
              <a:t>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E3008D-5B85-4D05-B600-C9A93A125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719" y="1102867"/>
            <a:ext cx="11705227" cy="4351338"/>
          </a:xfrm>
        </p:spPr>
        <p:txBody>
          <a:bodyPr/>
          <a:lstStyle/>
          <a:p>
            <a:pPr lvl="0"/>
            <a:r>
              <a:rPr lang="en-US" sz="2000" dirty="0"/>
              <a:t>BU02</a:t>
            </a:r>
          </a:p>
          <a:p>
            <a:pPr lvl="1"/>
            <a:r>
              <a:rPr lang="zh-CN" altLang="en-US" sz="1600" dirty="0"/>
              <a:t>未来</a:t>
            </a:r>
            <a:r>
              <a:rPr lang="en-US" altLang="zh-CN" sz="1600" dirty="0"/>
              <a:t>ERP</a:t>
            </a:r>
            <a:r>
              <a:rPr lang="zh-CN" altLang="en-US" sz="1600" dirty="0"/>
              <a:t>项目 </a:t>
            </a:r>
            <a:r>
              <a:rPr lang="en-US" altLang="zh-CN" sz="1600" dirty="0"/>
              <a:t>– Dong </a:t>
            </a:r>
            <a:r>
              <a:rPr lang="en-US" altLang="zh-CN" sz="1600" dirty="0" err="1"/>
              <a:t>Zhenwen</a:t>
            </a:r>
            <a:endParaRPr lang="en-US" altLang="zh-CN" sz="1600" dirty="0"/>
          </a:p>
          <a:p>
            <a:pPr lvl="1"/>
            <a:r>
              <a:rPr lang="zh-CN" altLang="en-US" sz="1600" dirty="0"/>
              <a:t>聚思鸿</a:t>
            </a:r>
            <a:r>
              <a:rPr lang="en-US" altLang="zh-CN" sz="1600" dirty="0"/>
              <a:t>RPA</a:t>
            </a:r>
            <a:r>
              <a:rPr lang="zh-CN" altLang="en-US" sz="1600" dirty="0"/>
              <a:t>项目 </a:t>
            </a:r>
            <a:r>
              <a:rPr lang="en-US" altLang="zh-CN" sz="1600" dirty="0"/>
              <a:t>– </a:t>
            </a:r>
            <a:r>
              <a:rPr lang="zh-CN" altLang="en-US" sz="1600" dirty="0"/>
              <a:t>需求已经确定，程序制作完成</a:t>
            </a:r>
            <a:r>
              <a:rPr lang="en-US" altLang="zh-CN" sz="1600" dirty="0"/>
              <a:t>50%</a:t>
            </a:r>
            <a:r>
              <a:rPr lang="zh-CN" altLang="en-US" sz="1600" dirty="0"/>
              <a:t>，</a:t>
            </a:r>
            <a:r>
              <a:rPr lang="en-US" altLang="zh-CN" sz="1600" dirty="0"/>
              <a:t>User Manual</a:t>
            </a:r>
            <a:r>
              <a:rPr lang="zh-CN" altLang="en-US" sz="1600" dirty="0"/>
              <a:t>完成</a:t>
            </a:r>
            <a:r>
              <a:rPr lang="en-US" altLang="zh-CN" sz="1600" dirty="0"/>
              <a:t>80%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pPr lvl="2"/>
            <a:r>
              <a:rPr lang="zh-CN" altLang="en-US" sz="1400" dirty="0"/>
              <a:t>现在下载使用的</a:t>
            </a:r>
            <a:r>
              <a:rPr lang="en-US" altLang="zh-CN" sz="1400" dirty="0"/>
              <a:t>Small Business 9.0</a:t>
            </a:r>
            <a:r>
              <a:rPr lang="zh-CN" altLang="en-US" sz="1400" dirty="0"/>
              <a:t>版本，缺少功能模块，无法完成对复杂页面的操作。现在需要</a:t>
            </a:r>
            <a:r>
              <a:rPr lang="en-US" altLang="zh-CN" sz="1400" dirty="0"/>
              <a:t>AA</a:t>
            </a:r>
            <a:r>
              <a:rPr lang="zh-CN" altLang="en-US" sz="1400" dirty="0"/>
              <a:t>的</a:t>
            </a:r>
            <a:r>
              <a:rPr lang="en-US" altLang="zh-CN" sz="1400" dirty="0"/>
              <a:t>Enterprise 9.0</a:t>
            </a:r>
            <a:r>
              <a:rPr lang="zh-CN" altLang="en-US" sz="1400" dirty="0"/>
              <a:t>以上版本（有</a:t>
            </a:r>
            <a:r>
              <a:rPr lang="en-US" altLang="zh-CN" sz="1400" dirty="0"/>
              <a:t>Object Clone</a:t>
            </a:r>
            <a:r>
              <a:rPr lang="zh-CN" altLang="en-US" sz="1400" dirty="0"/>
              <a:t>等功能）。</a:t>
            </a:r>
            <a:endParaRPr lang="en-US" altLang="zh-CN" sz="1400" dirty="0"/>
          </a:p>
          <a:p>
            <a:pPr lvl="2"/>
            <a:r>
              <a:rPr lang="en-US" altLang="zh-CN" sz="1400" dirty="0"/>
              <a:t>AA</a:t>
            </a:r>
            <a:r>
              <a:rPr lang="zh-CN" altLang="en-US" sz="1400" dirty="0"/>
              <a:t>产品</a:t>
            </a:r>
            <a:r>
              <a:rPr lang="en-US" altLang="zh-CN" sz="1400" dirty="0"/>
              <a:t>License – </a:t>
            </a:r>
            <a:r>
              <a:rPr lang="zh-CN" altLang="en-US" sz="1400" dirty="0"/>
              <a:t>现在</a:t>
            </a:r>
            <a:r>
              <a:rPr lang="en-US" altLang="zh-CN" sz="1400" dirty="0"/>
              <a:t>AA</a:t>
            </a:r>
            <a:r>
              <a:rPr lang="zh-CN" altLang="en-US" sz="1400" dirty="0"/>
              <a:t>公司只销售</a:t>
            </a:r>
            <a:r>
              <a:rPr lang="en-US" altLang="zh-CN" sz="1400" dirty="0"/>
              <a:t>Enterprise</a:t>
            </a:r>
            <a:r>
              <a:rPr lang="zh-CN" altLang="en-US" sz="1400" dirty="0"/>
              <a:t>版本，最新版售价为</a:t>
            </a:r>
            <a:r>
              <a:rPr lang="en-US" altLang="zh-CN" sz="1400" dirty="0"/>
              <a:t>$100K USD</a:t>
            </a:r>
            <a:r>
              <a:rPr lang="zh-CN" altLang="en-US" sz="1400" dirty="0"/>
              <a:t>，包含</a:t>
            </a:r>
            <a:r>
              <a:rPr lang="en-US" altLang="zh-CN" sz="1400" dirty="0"/>
              <a:t>3</a:t>
            </a:r>
            <a:r>
              <a:rPr lang="zh-CN" altLang="en-US" sz="1400" dirty="0"/>
              <a:t>个</a:t>
            </a:r>
            <a:r>
              <a:rPr lang="en-US" altLang="zh-CN" sz="1400" dirty="0"/>
              <a:t>Server</a:t>
            </a:r>
            <a:r>
              <a:rPr lang="zh-CN" altLang="en-US" sz="1400" dirty="0"/>
              <a:t>版安装和</a:t>
            </a:r>
            <a:r>
              <a:rPr lang="en-US" altLang="zh-CN" sz="1400" dirty="0"/>
              <a:t>10</a:t>
            </a:r>
            <a:r>
              <a:rPr lang="zh-CN" altLang="en-US" sz="1400" dirty="0"/>
              <a:t>个</a:t>
            </a:r>
            <a:r>
              <a:rPr lang="en-US" altLang="zh-CN" sz="1400" dirty="0"/>
              <a:t>Client PC</a:t>
            </a:r>
            <a:r>
              <a:rPr lang="zh-CN" altLang="en-US" sz="1400" dirty="0"/>
              <a:t>版的安装。这个价格估计客户不能接受，所以需要想办法得到</a:t>
            </a:r>
            <a:r>
              <a:rPr lang="en-US" altLang="zh-CN" sz="1400" dirty="0"/>
              <a:t>AA</a:t>
            </a:r>
            <a:r>
              <a:rPr lang="zh-CN" altLang="en-US" sz="1400" dirty="0"/>
              <a:t>的</a:t>
            </a:r>
            <a:r>
              <a:rPr lang="en-US" altLang="zh-CN" sz="1400" dirty="0"/>
              <a:t>9.0</a:t>
            </a:r>
            <a:r>
              <a:rPr lang="zh-CN" altLang="en-US" sz="1400" dirty="0"/>
              <a:t>以上</a:t>
            </a:r>
            <a:r>
              <a:rPr lang="en-US" altLang="zh-CN" sz="1400" dirty="0"/>
              <a:t>Enterprise</a:t>
            </a:r>
            <a:r>
              <a:rPr lang="zh-CN" altLang="en-US" sz="1400" dirty="0"/>
              <a:t>版本的</a:t>
            </a:r>
            <a:r>
              <a:rPr lang="en-US" altLang="zh-CN" sz="1400" dirty="0"/>
              <a:t>License</a:t>
            </a:r>
            <a:r>
              <a:rPr lang="zh-CN" altLang="en-US" sz="1400" dirty="0"/>
              <a:t>。（官方已经不销售。）</a:t>
            </a:r>
            <a:endParaRPr lang="en-US" altLang="zh-CN" sz="1400" dirty="0"/>
          </a:p>
          <a:p>
            <a:pPr lvl="1"/>
            <a:endParaRPr lang="en-US" altLang="zh-CN" sz="1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3F903DE-B03B-4D05-BAC1-6E35CBDCCB9A}"/>
              </a:ext>
            </a:extLst>
          </p:cNvPr>
          <p:cNvSpPr/>
          <p:nvPr/>
        </p:nvSpPr>
        <p:spPr>
          <a:xfrm>
            <a:off x="10824963" y="0"/>
            <a:ext cx="1367038" cy="45446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YUNZHE</a:t>
            </a:r>
          </a:p>
        </p:txBody>
      </p:sp>
    </p:spTree>
    <p:extLst>
      <p:ext uri="{BB962C8B-B14F-4D97-AF65-F5344CB8AC3E}">
        <p14:creationId xmlns:p14="http://schemas.microsoft.com/office/powerpoint/2010/main" val="2653291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963</TotalTime>
  <Words>4908</Words>
  <Application>Microsoft Office PowerPoint</Application>
  <PresentationFormat>宽屏</PresentationFormat>
  <Paragraphs>1227</Paragraphs>
  <Slides>29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8" baseType="lpstr">
      <vt:lpstr>宋体</vt:lpstr>
      <vt:lpstr>微软雅黑</vt:lpstr>
      <vt:lpstr>等线</vt:lpstr>
      <vt:lpstr>等线 Light</vt:lpstr>
      <vt:lpstr>Arial</vt:lpstr>
      <vt:lpstr>Calibri</vt:lpstr>
      <vt:lpstr>Wingdings</vt:lpstr>
      <vt:lpstr>Office 主题​​</vt:lpstr>
      <vt:lpstr>Worksheet</vt:lpstr>
      <vt:lpstr>PowerPoint 演示文稿</vt:lpstr>
      <vt:lpstr>Pipeline Updates </vt:lpstr>
      <vt:lpstr>HC Growth Status</vt:lpstr>
      <vt:lpstr>Operational Updates – BU01 </vt:lpstr>
      <vt:lpstr>Operational Updates – BU01+CS </vt:lpstr>
      <vt:lpstr>PowerPoint 演示文稿</vt:lpstr>
      <vt:lpstr>万众企服本周主要工作完成情况</vt:lpstr>
      <vt:lpstr>万众企服项目重大问题跟踪</vt:lpstr>
      <vt:lpstr>Operational Updates – BU02 </vt:lpstr>
      <vt:lpstr>未来ERP一期项目总体计划</vt:lpstr>
      <vt:lpstr>未来ERP项目本周状态评估</vt:lpstr>
      <vt:lpstr>未来ERP本周主要工作完成情况</vt:lpstr>
      <vt:lpstr>未来ERP本周主要工作完成情况</vt:lpstr>
      <vt:lpstr>未来ERP项目重大问题跟踪</vt:lpstr>
      <vt:lpstr>聚思鸿</vt:lpstr>
      <vt:lpstr>聚思鸿项目重大问题跟踪</vt:lpstr>
      <vt:lpstr>丽泽项目计划</vt:lpstr>
      <vt:lpstr>丽泽项目重大问题跟踪</vt:lpstr>
      <vt:lpstr>PowerPoint 演示文稿</vt:lpstr>
      <vt:lpstr>PowerPoint 演示文稿</vt:lpstr>
      <vt:lpstr>HR TO-DO LIST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TO-DO LIST</vt:lpstr>
      <vt:lpstr>TO-DO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Wenrui Jiang</dc:creator>
  <cp:lastModifiedBy>Wenrui Jiang</cp:lastModifiedBy>
  <cp:revision>166</cp:revision>
  <dcterms:created xsi:type="dcterms:W3CDTF">2018-01-08T14:40:17Z</dcterms:created>
  <dcterms:modified xsi:type="dcterms:W3CDTF">2018-01-17T14:38:04Z</dcterms:modified>
</cp:coreProperties>
</file>

<file path=docProps/thumbnail.jpeg>
</file>